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77" r:id="rId3"/>
    <p:sldId id="270" r:id="rId4"/>
    <p:sldId id="271" r:id="rId5"/>
    <p:sldId id="272" r:id="rId6"/>
    <p:sldId id="273" r:id="rId7"/>
    <p:sldId id="274" r:id="rId8"/>
    <p:sldId id="275" r:id="rId9"/>
    <p:sldId id="276" r:id="rId10"/>
    <p:sldId id="259" r:id="rId11"/>
    <p:sldId id="260" r:id="rId12"/>
    <p:sldId id="261" r:id="rId13"/>
    <p:sldId id="262" r:id="rId14"/>
    <p:sldId id="263" r:id="rId15"/>
    <p:sldId id="264" r:id="rId16"/>
    <p:sldId id="265" r:id="rId17"/>
    <p:sldId id="266" r:id="rId18"/>
    <p:sldId id="267" r:id="rId19"/>
    <p:sldId id="268" r:id="rId20"/>
    <p:sldId id="269" r:id="rId21"/>
    <p:sldId id="25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A691A1-8EC8-B64B-A079-F44B283CCC07}" v="2" dt="2025-07-06T17:58:44.1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6480"/>
  </p:normalViewPr>
  <p:slideViewPr>
    <p:cSldViewPr snapToGrid="0">
      <p:cViewPr>
        <p:scale>
          <a:sx n="85" d="100"/>
          <a:sy n="85" d="100"/>
        </p:scale>
        <p:origin x="392"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ie Jones" userId="c4a8c635-e5b8-4e13-b4d9-ab4307ba147a" providerId="ADAL" clId="{03A691A1-8EC8-B64B-A079-F44B283CCC07}"/>
    <pc:docChg chg="undo custSel modSld">
      <pc:chgData name="Laurie Jones" userId="c4a8c635-e5b8-4e13-b4d9-ab4307ba147a" providerId="ADAL" clId="{03A691A1-8EC8-B64B-A079-F44B283CCC07}" dt="2025-07-06T17:59:08.801" v="22" actId="1076"/>
      <pc:docMkLst>
        <pc:docMk/>
      </pc:docMkLst>
      <pc:sldChg chg="addSp delSp modSp mod">
        <pc:chgData name="Laurie Jones" userId="c4a8c635-e5b8-4e13-b4d9-ab4307ba147a" providerId="ADAL" clId="{03A691A1-8EC8-B64B-A079-F44B283CCC07}" dt="2025-07-06T17:59:08.801" v="22" actId="1076"/>
        <pc:sldMkLst>
          <pc:docMk/>
          <pc:sldMk cId="1225930767" sldId="269"/>
        </pc:sldMkLst>
        <pc:spChg chg="mod">
          <ac:chgData name="Laurie Jones" userId="c4a8c635-e5b8-4e13-b4d9-ab4307ba147a" providerId="ADAL" clId="{03A691A1-8EC8-B64B-A079-F44B283CCC07}" dt="2025-07-06T17:57:23.128" v="0" actId="242"/>
          <ac:spMkLst>
            <pc:docMk/>
            <pc:sldMk cId="1225930767" sldId="269"/>
            <ac:spMk id="3" creationId="{9A9E6BF9-04C5-8DDD-04B7-34C626A63E75}"/>
          </ac:spMkLst>
        </pc:spChg>
        <pc:picChg chg="add del mod modCrop">
          <ac:chgData name="Laurie Jones" userId="c4a8c635-e5b8-4e13-b4d9-ab4307ba147a" providerId="ADAL" clId="{03A691A1-8EC8-B64B-A079-F44B283CCC07}" dt="2025-07-06T17:58:40.589" v="11" actId="478"/>
          <ac:picMkLst>
            <pc:docMk/>
            <pc:sldMk cId="1225930767" sldId="269"/>
            <ac:picMk id="5" creationId="{F8EF57FB-D4FA-E678-81C8-284D5EE712A7}"/>
          </ac:picMkLst>
        </pc:picChg>
        <pc:picChg chg="add mod modCrop">
          <ac:chgData name="Laurie Jones" userId="c4a8c635-e5b8-4e13-b4d9-ab4307ba147a" providerId="ADAL" clId="{03A691A1-8EC8-B64B-A079-F44B283CCC07}" dt="2025-07-06T17:59:08.801" v="22" actId="1076"/>
          <ac:picMkLst>
            <pc:docMk/>
            <pc:sldMk cId="1225930767" sldId="269"/>
            <ac:picMk id="7" creationId="{275C1518-FD90-FBAC-E3DD-68E0396F9DB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1992BB-61A0-3D4A-9EFD-64630487AC1A}" type="datetimeFigureOut">
              <a:rPr lang="en-US" smtClean="0"/>
              <a:t>7/6/25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D12D37-7C61-8D44-9152-79C8D44BC896}" type="slidenum">
              <a:rPr lang="en-US" smtClean="0"/>
              <a:t>‹#›</a:t>
            </a:fld>
            <a:endParaRPr lang="en-US"/>
          </a:p>
        </p:txBody>
      </p:sp>
    </p:spTree>
    <p:extLst>
      <p:ext uri="{BB962C8B-B14F-4D97-AF65-F5344CB8AC3E}">
        <p14:creationId xmlns:p14="http://schemas.microsoft.com/office/powerpoint/2010/main" val="111748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analyticodigital.com/blog/geospatial-data-visualization-for-target-local-market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nalyticodigital.com/blog/hipaa-compliant-analytics-solutions-for-healthcare-compani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psycnet.apa.org/doi/10.1037/xge0000703"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poynter.org/reporting-editing/2021/its-time-for-data-visualizations-to-be-more-inclusive-of-gender-information/" TargetMode="External"/><Relationship Id="rId5" Type="http://schemas.openxmlformats.org/officeDocument/2006/relationships/hyperlink" Target="https://www.urban.org/research/publication/do-no-harm-guide-applying-equity-awareness-data-visualization" TargetMode="External"/><Relationship Id="rId4" Type="http://schemas.openxmlformats.org/officeDocument/2006/relationships/hyperlink" Target="https://www.acs.org/about/diversity/inclusivity-style-guide/race-ethnicity-and-nationality.html#avoid-associating-black-or-darkness-with-bad-and-white-or-lightness-with-goo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www.analyticodigital.com</a:t>
            </a:r>
            <a:r>
              <a:rPr lang="en-US" dirty="0"/>
              <a:t>/blog/ethics-of-data-visualization-avoiding-deceptive-practices#:~:text=Ethical%20considerations%20in%20data%20visualization,%2C%20impacting%20decision%2Dmaking%20processes.</a:t>
            </a:r>
          </a:p>
        </p:txBody>
      </p:sp>
      <p:sp>
        <p:nvSpPr>
          <p:cNvPr id="4" name="Slide Number Placeholder 3"/>
          <p:cNvSpPr>
            <a:spLocks noGrp="1"/>
          </p:cNvSpPr>
          <p:nvPr>
            <p:ph type="sldNum" sz="quarter" idx="5"/>
          </p:nvPr>
        </p:nvSpPr>
        <p:spPr/>
        <p:txBody>
          <a:bodyPr/>
          <a:lstStyle/>
          <a:p>
            <a:fld id="{09D12D37-7C61-8D44-9152-79C8D44BC896}" type="slidenum">
              <a:rPr lang="en-US" smtClean="0"/>
              <a:t>1</a:t>
            </a:fld>
            <a:endParaRPr lang="en-US"/>
          </a:p>
        </p:txBody>
      </p:sp>
    </p:spTree>
    <p:extLst>
      <p:ext uri="{BB962C8B-B14F-4D97-AF65-F5344CB8AC3E}">
        <p14:creationId xmlns:p14="http://schemas.microsoft.com/office/powerpoint/2010/main" val="1306002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000000"/>
                </a:solidFill>
                <a:effectLst/>
                <a:latin typeface="Poppins" pitchFamily="2" charset="77"/>
              </a:rPr>
              <a:t>Example: </a:t>
            </a:r>
            <a:r>
              <a:rPr lang="en-US" b="0" i="0" u="none" strike="noStrike" dirty="0">
                <a:solidFill>
                  <a:srgbClr val="000000"/>
                </a:solidFill>
                <a:effectLst/>
                <a:latin typeface="Poppins" pitchFamily="2" charset="77"/>
              </a:rPr>
              <a:t>Misleading visualizations can erode public trust in data. Like, a graph showing exaggerated growth may mislead stakeholders about the actual performance of a project.</a:t>
            </a:r>
          </a:p>
          <a:p>
            <a:endParaRPr lang="en-US" dirty="0"/>
          </a:p>
        </p:txBody>
      </p:sp>
      <p:sp>
        <p:nvSpPr>
          <p:cNvPr id="4" name="Slide Number Placeholder 3"/>
          <p:cNvSpPr>
            <a:spLocks noGrp="1"/>
          </p:cNvSpPr>
          <p:nvPr>
            <p:ph type="sldNum" sz="quarter" idx="5"/>
          </p:nvPr>
        </p:nvSpPr>
        <p:spPr/>
        <p:txBody>
          <a:bodyPr/>
          <a:lstStyle/>
          <a:p>
            <a:fld id="{09D12D37-7C61-8D44-9152-79C8D44BC896}" type="slidenum">
              <a:rPr lang="en-US" smtClean="0"/>
              <a:t>4</a:t>
            </a:fld>
            <a:endParaRPr lang="en-US"/>
          </a:p>
        </p:txBody>
      </p:sp>
    </p:spTree>
    <p:extLst>
      <p:ext uri="{BB962C8B-B14F-4D97-AF65-F5344CB8AC3E}">
        <p14:creationId xmlns:p14="http://schemas.microsoft.com/office/powerpoint/2010/main" val="97346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none" strike="noStrike" dirty="0">
                <a:solidFill>
                  <a:srgbClr val="000000"/>
                </a:solidFill>
                <a:effectLst/>
                <a:latin typeface="Poppins" pitchFamily="2" charset="77"/>
              </a:rPr>
              <a:t>Example: </a:t>
            </a:r>
            <a:r>
              <a:rPr lang="en-US" b="0" i="0" u="none" strike="noStrike" dirty="0">
                <a:solidFill>
                  <a:srgbClr val="000000"/>
                </a:solidFill>
                <a:effectLst/>
                <a:latin typeface="Poppins" pitchFamily="2" charset="77"/>
              </a:rPr>
              <a:t>A clutter-free chart design can help executives quickly grasp key insights from a quarterly financial report, leading to more effective decision-making</a:t>
            </a:r>
            <a:endParaRPr lang="en-US" dirty="0"/>
          </a:p>
        </p:txBody>
      </p:sp>
      <p:sp>
        <p:nvSpPr>
          <p:cNvPr id="4" name="Slide Number Placeholder 3"/>
          <p:cNvSpPr>
            <a:spLocks noGrp="1"/>
          </p:cNvSpPr>
          <p:nvPr>
            <p:ph type="sldNum" sz="quarter" idx="5"/>
          </p:nvPr>
        </p:nvSpPr>
        <p:spPr/>
        <p:txBody>
          <a:bodyPr/>
          <a:lstStyle/>
          <a:p>
            <a:fld id="{09D12D37-7C61-8D44-9152-79C8D44BC896}" type="slidenum">
              <a:rPr lang="en-US" smtClean="0"/>
              <a:t>5</a:t>
            </a:fld>
            <a:endParaRPr lang="en-US"/>
          </a:p>
        </p:txBody>
      </p:sp>
    </p:spTree>
    <p:extLst>
      <p:ext uri="{BB962C8B-B14F-4D97-AF65-F5344CB8AC3E}">
        <p14:creationId xmlns:p14="http://schemas.microsoft.com/office/powerpoint/2010/main" val="1825546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000000"/>
                </a:solidFill>
                <a:effectLst/>
                <a:latin typeface="Poppins" pitchFamily="2" charset="77"/>
              </a:rPr>
              <a:t>Example: </a:t>
            </a:r>
            <a:r>
              <a:rPr lang="en-US" b="0" i="0" u="none" strike="noStrike" dirty="0">
                <a:solidFill>
                  <a:srgbClr val="000000"/>
                </a:solidFill>
                <a:effectLst/>
                <a:latin typeface="Poppins" pitchFamily="2" charset="77"/>
              </a:rPr>
              <a:t>Presenting demographic data without skewing representations ensures a fair and unbiased </a:t>
            </a:r>
            <a:r>
              <a:rPr lang="en-US" b="0" i="0" u="none" strike="noStrike" dirty="0">
                <a:solidFill>
                  <a:srgbClr val="0270E0"/>
                </a:solidFill>
                <a:effectLst/>
                <a:latin typeface="Poppins" pitchFamily="2" charset="77"/>
                <a:hlinkClick r:id="rId3"/>
              </a:rPr>
              <a:t>understanding of population</a:t>
            </a:r>
            <a:r>
              <a:rPr lang="en-US" b="0" i="0" u="none" strike="noStrike" dirty="0">
                <a:solidFill>
                  <a:srgbClr val="000000"/>
                </a:solidFill>
                <a:effectLst/>
                <a:latin typeface="Poppins" pitchFamily="2" charset="77"/>
              </a:rPr>
              <a:t> trends, fostering equitable decision-making.</a:t>
            </a:r>
          </a:p>
          <a:p>
            <a:endParaRPr lang="en-US" dirty="0"/>
          </a:p>
        </p:txBody>
      </p:sp>
      <p:sp>
        <p:nvSpPr>
          <p:cNvPr id="4" name="Slide Number Placeholder 3"/>
          <p:cNvSpPr>
            <a:spLocks noGrp="1"/>
          </p:cNvSpPr>
          <p:nvPr>
            <p:ph type="sldNum" sz="quarter" idx="5"/>
          </p:nvPr>
        </p:nvSpPr>
        <p:spPr/>
        <p:txBody>
          <a:bodyPr/>
          <a:lstStyle/>
          <a:p>
            <a:fld id="{09D12D37-7C61-8D44-9152-79C8D44BC896}" type="slidenum">
              <a:rPr lang="en-US" smtClean="0"/>
              <a:t>6</a:t>
            </a:fld>
            <a:endParaRPr lang="en-US"/>
          </a:p>
        </p:txBody>
      </p:sp>
    </p:spTree>
    <p:extLst>
      <p:ext uri="{BB962C8B-B14F-4D97-AF65-F5344CB8AC3E}">
        <p14:creationId xmlns:p14="http://schemas.microsoft.com/office/powerpoint/2010/main" val="1400573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000000"/>
                </a:solidFill>
                <a:effectLst/>
                <a:latin typeface="Poppins" pitchFamily="2" charset="77"/>
              </a:rPr>
              <a:t>Example: </a:t>
            </a:r>
            <a:r>
              <a:rPr lang="en-US" b="0" i="0" u="none" strike="noStrike" dirty="0">
                <a:solidFill>
                  <a:srgbClr val="000000"/>
                </a:solidFill>
                <a:effectLst/>
                <a:latin typeface="Poppins" pitchFamily="2" charset="77"/>
              </a:rPr>
              <a:t>When visualizing </a:t>
            </a:r>
            <a:r>
              <a:rPr lang="en-US" b="1" i="0" u="none" strike="noStrike" dirty="0">
                <a:solidFill>
                  <a:srgbClr val="0270E0"/>
                </a:solidFill>
                <a:effectLst/>
                <a:latin typeface="Poppins" pitchFamily="2" charset="77"/>
                <a:hlinkClick r:id="rId3"/>
              </a:rPr>
              <a:t>healthcare</a:t>
            </a:r>
            <a:r>
              <a:rPr lang="en-US" b="1" i="0" u="none" strike="noStrike" dirty="0">
                <a:solidFill>
                  <a:srgbClr val="000000"/>
                </a:solidFill>
                <a:effectLst/>
                <a:latin typeface="Poppins" pitchFamily="2" charset="77"/>
              </a:rPr>
              <a:t> data</a:t>
            </a:r>
            <a:r>
              <a:rPr lang="en-US" b="0" i="0" u="none" strike="noStrike" dirty="0">
                <a:solidFill>
                  <a:srgbClr val="000000"/>
                </a:solidFill>
                <a:effectLst/>
                <a:latin typeface="Poppins" pitchFamily="2" charset="77"/>
              </a:rPr>
              <a:t>, it's crucial to keep hidden patient information to protect privacy and comply with healthcare regulations, fostering trust in the healthcare system.</a:t>
            </a:r>
          </a:p>
          <a:p>
            <a:endParaRPr lang="en-US" dirty="0"/>
          </a:p>
        </p:txBody>
      </p:sp>
      <p:sp>
        <p:nvSpPr>
          <p:cNvPr id="4" name="Slide Number Placeholder 3"/>
          <p:cNvSpPr>
            <a:spLocks noGrp="1"/>
          </p:cNvSpPr>
          <p:nvPr>
            <p:ph type="sldNum" sz="quarter" idx="5"/>
          </p:nvPr>
        </p:nvSpPr>
        <p:spPr/>
        <p:txBody>
          <a:bodyPr/>
          <a:lstStyle/>
          <a:p>
            <a:fld id="{09D12D37-7C61-8D44-9152-79C8D44BC896}" type="slidenum">
              <a:rPr lang="en-US" smtClean="0"/>
              <a:t>7</a:t>
            </a:fld>
            <a:endParaRPr lang="en-US"/>
          </a:p>
        </p:txBody>
      </p:sp>
    </p:spTree>
    <p:extLst>
      <p:ext uri="{BB962C8B-B14F-4D97-AF65-F5344CB8AC3E}">
        <p14:creationId xmlns:p14="http://schemas.microsoft.com/office/powerpoint/2010/main" val="965808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000000"/>
                </a:solidFill>
                <a:effectLst/>
                <a:latin typeface="Poppins" pitchFamily="2" charset="77"/>
              </a:rPr>
              <a:t>Example: </a:t>
            </a:r>
            <a:r>
              <a:rPr lang="en-US" b="0" i="0" u="none" strike="noStrike" dirty="0">
                <a:solidFill>
                  <a:srgbClr val="000000"/>
                </a:solidFill>
                <a:effectLst/>
                <a:latin typeface="Poppins" pitchFamily="2" charset="77"/>
              </a:rPr>
              <a:t>Creating data visualizations with </a:t>
            </a:r>
            <a:r>
              <a:rPr lang="en-US" b="1" i="0" u="none" strike="noStrike" dirty="0">
                <a:solidFill>
                  <a:srgbClr val="000000"/>
                </a:solidFill>
                <a:effectLst/>
                <a:latin typeface="Poppins" pitchFamily="2" charset="77"/>
              </a:rPr>
              <a:t>high contrast </a:t>
            </a:r>
            <a:r>
              <a:rPr lang="en-US" b="0" i="0" u="none" strike="noStrike" dirty="0">
                <a:solidFill>
                  <a:srgbClr val="000000"/>
                </a:solidFill>
                <a:effectLst/>
                <a:latin typeface="Poppins" pitchFamily="2" charset="77"/>
              </a:rPr>
              <a:t>and providing </a:t>
            </a:r>
            <a:r>
              <a:rPr lang="en-US" b="1" i="0" u="none" strike="noStrike" dirty="0">
                <a:solidFill>
                  <a:srgbClr val="000000"/>
                </a:solidFill>
                <a:effectLst/>
                <a:latin typeface="Poppins" pitchFamily="2" charset="77"/>
              </a:rPr>
              <a:t>alternative text</a:t>
            </a:r>
            <a:r>
              <a:rPr lang="en-US" b="0" i="0" u="none" strike="noStrike" dirty="0">
                <a:solidFill>
                  <a:srgbClr val="000000"/>
                </a:solidFill>
                <a:effectLst/>
                <a:latin typeface="Poppins" pitchFamily="2" charset="77"/>
              </a:rPr>
              <a:t> descriptions ensures that individuals with visual impairments can access and understand the information, promoting inclusivity.</a:t>
            </a:r>
          </a:p>
          <a:p>
            <a:endParaRPr lang="en-US" dirty="0"/>
          </a:p>
        </p:txBody>
      </p:sp>
      <p:sp>
        <p:nvSpPr>
          <p:cNvPr id="4" name="Slide Number Placeholder 3"/>
          <p:cNvSpPr>
            <a:spLocks noGrp="1"/>
          </p:cNvSpPr>
          <p:nvPr>
            <p:ph type="sldNum" sz="quarter" idx="5"/>
          </p:nvPr>
        </p:nvSpPr>
        <p:spPr/>
        <p:txBody>
          <a:bodyPr/>
          <a:lstStyle/>
          <a:p>
            <a:fld id="{09D12D37-7C61-8D44-9152-79C8D44BC896}" type="slidenum">
              <a:rPr lang="en-US" smtClean="0"/>
              <a:t>8</a:t>
            </a:fld>
            <a:endParaRPr lang="en-US"/>
          </a:p>
        </p:txBody>
      </p:sp>
    </p:spTree>
    <p:extLst>
      <p:ext uri="{BB962C8B-B14F-4D97-AF65-F5344CB8AC3E}">
        <p14:creationId xmlns:p14="http://schemas.microsoft.com/office/powerpoint/2010/main" val="1185750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33333"/>
                </a:solidFill>
                <a:effectLst/>
                <a:latin typeface="Open Sans" panose="020F0502020204030204" pitchFamily="34" charset="0"/>
              </a:rPr>
              <a:t>According to a </a:t>
            </a:r>
            <a:r>
              <a:rPr lang="en-US" b="0" i="0" u="none" strike="noStrike" dirty="0">
                <a:solidFill>
                  <a:srgbClr val="0053CC"/>
                </a:solidFill>
                <a:effectLst/>
                <a:latin typeface="Open Sans" panose="020F0502020204030204" pitchFamily="34" charset="0"/>
                <a:hlinkClick r:id="rId3"/>
              </a:rPr>
              <a:t>2020 article published in the </a:t>
            </a:r>
            <a:r>
              <a:rPr lang="en-US" b="0" i="1" u="none" strike="noStrike" dirty="0">
                <a:solidFill>
                  <a:srgbClr val="0053CC"/>
                </a:solidFill>
                <a:effectLst/>
                <a:latin typeface="Open Sans" panose="020F0502020204030204" pitchFamily="34" charset="0"/>
                <a:hlinkClick r:id="rId3"/>
              </a:rPr>
              <a:t>Journal of Experimental Psychology</a:t>
            </a:r>
            <a:r>
              <a:rPr lang="en-US" b="0" i="0" u="none" strike="noStrike" dirty="0">
                <a:solidFill>
                  <a:srgbClr val="333333"/>
                </a:solidFill>
                <a:effectLst/>
                <a:latin typeface="Open Sans" panose="020F0502020204030204" pitchFamily="34" charset="0"/>
              </a:rPr>
              <a:t>, English-speaking participants commonly associate the color red with concepts related to aggression, attraction, or heightened attention (e.g., stop, danger), while darker colors often have negative connotations. Consequently, using these colors to represent people can be problematic, as they may imply danger or negativity. See also </a:t>
            </a:r>
            <a:r>
              <a:rPr lang="en-US" b="0" i="0" u="none" strike="noStrike" dirty="0">
                <a:solidFill>
                  <a:srgbClr val="0053CC"/>
                </a:solidFill>
                <a:effectLst/>
                <a:latin typeface="Open Sans" panose="020F0502020204030204" pitchFamily="34" charset="0"/>
                <a:hlinkClick r:id="rId4"/>
              </a:rPr>
              <a:t>“Avoid associating “black” or darkness with bad, and “white” or lightness with good.”</a:t>
            </a:r>
            <a:endParaRPr lang="en-US" b="0" i="0" u="none" strike="noStrike" dirty="0">
              <a:solidFill>
                <a:srgbClr val="333333"/>
              </a:solidFill>
              <a:effectLst/>
              <a:latin typeface="Open Sans" panose="020F0502020204030204" pitchFamily="34" charset="0"/>
            </a:endParaRPr>
          </a:p>
          <a:p>
            <a:pPr algn="l"/>
            <a:r>
              <a:rPr lang="en-US" b="0" i="0" u="none" strike="noStrike" dirty="0">
                <a:solidFill>
                  <a:srgbClr val="333333"/>
                </a:solidFill>
                <a:effectLst/>
                <a:latin typeface="Open Sans" panose="020B0606030504020204" pitchFamily="34" charset="0"/>
              </a:rPr>
              <a:t>Another consideration is avoiding colors that perpetuate stereotypes. For example, the Urban Institute’s </a:t>
            </a:r>
            <a:r>
              <a:rPr lang="en-US" b="0" i="1" u="none" strike="noStrike" dirty="0">
                <a:solidFill>
                  <a:srgbClr val="0053CC"/>
                </a:solidFill>
                <a:effectLst/>
                <a:latin typeface="Open Sans" panose="020B0606030504020204" pitchFamily="34" charset="0"/>
                <a:hlinkClick r:id="rId5"/>
              </a:rPr>
              <a:t>Do No Harm Guide: Applying Equity Awareness in Data Visualization</a:t>
            </a:r>
            <a:r>
              <a:rPr lang="en-US" b="0" i="0" u="none" strike="noStrike" dirty="0">
                <a:solidFill>
                  <a:srgbClr val="333333"/>
                </a:solidFill>
                <a:effectLst/>
                <a:latin typeface="Open Sans" panose="020B0606030504020204" pitchFamily="34" charset="0"/>
              </a:rPr>
              <a:t> recommends against using pink for women and blue for men—a combination that could </a:t>
            </a:r>
            <a:r>
              <a:rPr lang="en-US" b="0" i="0" u="none" strike="noStrike" dirty="0">
                <a:solidFill>
                  <a:srgbClr val="0053CC"/>
                </a:solidFill>
                <a:effectLst/>
                <a:latin typeface="Open Sans" panose="020B0606030504020204" pitchFamily="34" charset="0"/>
                <a:hlinkClick r:id="rId6"/>
              </a:rPr>
              <a:t>reinforce thinking of gender as a binary construct</a:t>
            </a:r>
            <a:r>
              <a:rPr lang="en-US" b="0" i="0" u="none" strike="noStrike" dirty="0">
                <a:solidFill>
                  <a:srgbClr val="333333"/>
                </a:solidFill>
                <a:effectLst/>
                <a:latin typeface="Open Sans" panose="020B0606030504020204" pitchFamily="34" charset="0"/>
              </a:rPr>
              <a:t>—as well as matching colors to skin tones (like using black to represent Black people).</a:t>
            </a:r>
          </a:p>
          <a:p>
            <a:endParaRPr lang="en-US" dirty="0"/>
          </a:p>
        </p:txBody>
      </p:sp>
      <p:sp>
        <p:nvSpPr>
          <p:cNvPr id="4" name="Slide Number Placeholder 3"/>
          <p:cNvSpPr>
            <a:spLocks noGrp="1"/>
          </p:cNvSpPr>
          <p:nvPr>
            <p:ph type="sldNum" sz="quarter" idx="5"/>
          </p:nvPr>
        </p:nvSpPr>
        <p:spPr/>
        <p:txBody>
          <a:bodyPr/>
          <a:lstStyle/>
          <a:p>
            <a:fld id="{09D12D37-7C61-8D44-9152-79C8D44BC896}" type="slidenum">
              <a:rPr lang="en-US" smtClean="0"/>
              <a:t>16</a:t>
            </a:fld>
            <a:endParaRPr lang="en-US"/>
          </a:p>
        </p:txBody>
      </p:sp>
    </p:spTree>
    <p:extLst>
      <p:ext uri="{BB962C8B-B14F-4D97-AF65-F5344CB8AC3E}">
        <p14:creationId xmlns:p14="http://schemas.microsoft.com/office/powerpoint/2010/main" val="3091995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A045-000D-9AE7-83E0-1821143444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FFBB92-1545-4EFA-2575-DD88C42F98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AFEF27-B816-595A-74D6-990E0917E9E9}"/>
              </a:ext>
            </a:extLst>
          </p:cNvPr>
          <p:cNvSpPr>
            <a:spLocks noGrp="1"/>
          </p:cNvSpPr>
          <p:nvPr>
            <p:ph type="dt" sz="half" idx="10"/>
          </p:nvPr>
        </p:nvSpPr>
        <p:spPr/>
        <p:txBody>
          <a:bodyPr/>
          <a:lstStyle/>
          <a:p>
            <a:fld id="{0F3A0F90-FEC2-CD4A-A1FE-0C524B3AD3D4}" type="datetimeFigureOut">
              <a:rPr lang="en-US" smtClean="0"/>
              <a:t>7/6/25</a:t>
            </a:fld>
            <a:endParaRPr lang="en-US"/>
          </a:p>
        </p:txBody>
      </p:sp>
      <p:sp>
        <p:nvSpPr>
          <p:cNvPr id="5" name="Footer Placeholder 4">
            <a:extLst>
              <a:ext uri="{FF2B5EF4-FFF2-40B4-BE49-F238E27FC236}">
                <a16:creationId xmlns:a16="http://schemas.microsoft.com/office/drawing/2014/main" id="{A614B6E1-CBAB-44C0-2E93-403011917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E64047-2E0B-FD38-5489-52549A77207C}"/>
              </a:ext>
            </a:extLst>
          </p:cNvPr>
          <p:cNvSpPr>
            <a:spLocks noGrp="1"/>
          </p:cNvSpPr>
          <p:nvPr>
            <p:ph type="sldNum" sz="quarter" idx="12"/>
          </p:nvPr>
        </p:nvSpPr>
        <p:spPr/>
        <p:txBody>
          <a:bodyPr/>
          <a:lstStyle/>
          <a:p>
            <a:fld id="{244C011E-0045-C140-ACA2-B683AB01147A}" type="slidenum">
              <a:rPr lang="en-US" smtClean="0"/>
              <a:t>‹#›</a:t>
            </a:fld>
            <a:endParaRPr lang="en-US"/>
          </a:p>
        </p:txBody>
      </p:sp>
    </p:spTree>
    <p:extLst>
      <p:ext uri="{BB962C8B-B14F-4D97-AF65-F5344CB8AC3E}">
        <p14:creationId xmlns:p14="http://schemas.microsoft.com/office/powerpoint/2010/main" val="1452903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A6ABA-EF2A-EC3D-82CB-A32AE246DC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B31D1F-0A43-8CF8-E59B-DDE826B970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F7624C-741B-08FF-9AC4-8748542ED09B}"/>
              </a:ext>
            </a:extLst>
          </p:cNvPr>
          <p:cNvSpPr>
            <a:spLocks noGrp="1"/>
          </p:cNvSpPr>
          <p:nvPr>
            <p:ph type="dt" sz="half" idx="10"/>
          </p:nvPr>
        </p:nvSpPr>
        <p:spPr/>
        <p:txBody>
          <a:bodyPr/>
          <a:lstStyle/>
          <a:p>
            <a:fld id="{0F3A0F90-FEC2-CD4A-A1FE-0C524B3AD3D4}" type="datetimeFigureOut">
              <a:rPr lang="en-US" smtClean="0"/>
              <a:t>7/6/25</a:t>
            </a:fld>
            <a:endParaRPr lang="en-US"/>
          </a:p>
        </p:txBody>
      </p:sp>
      <p:sp>
        <p:nvSpPr>
          <p:cNvPr id="5" name="Footer Placeholder 4">
            <a:extLst>
              <a:ext uri="{FF2B5EF4-FFF2-40B4-BE49-F238E27FC236}">
                <a16:creationId xmlns:a16="http://schemas.microsoft.com/office/drawing/2014/main" id="{FD3394BC-EF00-956D-A838-28B5ACCD87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70A778-9A24-B1B3-9F10-2DF016D33785}"/>
              </a:ext>
            </a:extLst>
          </p:cNvPr>
          <p:cNvSpPr>
            <a:spLocks noGrp="1"/>
          </p:cNvSpPr>
          <p:nvPr>
            <p:ph type="sldNum" sz="quarter" idx="12"/>
          </p:nvPr>
        </p:nvSpPr>
        <p:spPr/>
        <p:txBody>
          <a:bodyPr/>
          <a:lstStyle/>
          <a:p>
            <a:fld id="{244C011E-0045-C140-ACA2-B683AB01147A}" type="slidenum">
              <a:rPr lang="en-US" smtClean="0"/>
              <a:t>‹#›</a:t>
            </a:fld>
            <a:endParaRPr lang="en-US"/>
          </a:p>
        </p:txBody>
      </p:sp>
    </p:spTree>
    <p:extLst>
      <p:ext uri="{BB962C8B-B14F-4D97-AF65-F5344CB8AC3E}">
        <p14:creationId xmlns:p14="http://schemas.microsoft.com/office/powerpoint/2010/main" val="1308126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2CB0FA-40C7-57C7-5E69-FBEBC665A4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8411AC-A1B4-84F9-F1EF-B719F552AD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1FB9C6-4D42-7135-6372-D6412BD74A91}"/>
              </a:ext>
            </a:extLst>
          </p:cNvPr>
          <p:cNvSpPr>
            <a:spLocks noGrp="1"/>
          </p:cNvSpPr>
          <p:nvPr>
            <p:ph type="dt" sz="half" idx="10"/>
          </p:nvPr>
        </p:nvSpPr>
        <p:spPr/>
        <p:txBody>
          <a:bodyPr/>
          <a:lstStyle/>
          <a:p>
            <a:fld id="{0F3A0F90-FEC2-CD4A-A1FE-0C524B3AD3D4}" type="datetimeFigureOut">
              <a:rPr lang="en-US" smtClean="0"/>
              <a:t>7/6/25</a:t>
            </a:fld>
            <a:endParaRPr lang="en-US"/>
          </a:p>
        </p:txBody>
      </p:sp>
      <p:sp>
        <p:nvSpPr>
          <p:cNvPr id="5" name="Footer Placeholder 4">
            <a:extLst>
              <a:ext uri="{FF2B5EF4-FFF2-40B4-BE49-F238E27FC236}">
                <a16:creationId xmlns:a16="http://schemas.microsoft.com/office/drawing/2014/main" id="{B7605327-9F49-39F5-1734-38B9D4026E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51F2F6-0C2F-F394-FA6B-2377FA20F845}"/>
              </a:ext>
            </a:extLst>
          </p:cNvPr>
          <p:cNvSpPr>
            <a:spLocks noGrp="1"/>
          </p:cNvSpPr>
          <p:nvPr>
            <p:ph type="sldNum" sz="quarter" idx="12"/>
          </p:nvPr>
        </p:nvSpPr>
        <p:spPr/>
        <p:txBody>
          <a:bodyPr/>
          <a:lstStyle/>
          <a:p>
            <a:fld id="{244C011E-0045-C140-ACA2-B683AB01147A}" type="slidenum">
              <a:rPr lang="en-US" smtClean="0"/>
              <a:t>‹#›</a:t>
            </a:fld>
            <a:endParaRPr lang="en-US"/>
          </a:p>
        </p:txBody>
      </p:sp>
    </p:spTree>
    <p:extLst>
      <p:ext uri="{BB962C8B-B14F-4D97-AF65-F5344CB8AC3E}">
        <p14:creationId xmlns:p14="http://schemas.microsoft.com/office/powerpoint/2010/main" val="2882367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14046-C752-7E61-85EB-CF4ADC2A8F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81BF54-5F70-9308-0760-122CBFB123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76DDA3-1553-1A99-5985-A558CDFEBF15}"/>
              </a:ext>
            </a:extLst>
          </p:cNvPr>
          <p:cNvSpPr>
            <a:spLocks noGrp="1"/>
          </p:cNvSpPr>
          <p:nvPr>
            <p:ph type="dt" sz="half" idx="10"/>
          </p:nvPr>
        </p:nvSpPr>
        <p:spPr/>
        <p:txBody>
          <a:bodyPr/>
          <a:lstStyle/>
          <a:p>
            <a:fld id="{0F3A0F90-FEC2-CD4A-A1FE-0C524B3AD3D4}" type="datetimeFigureOut">
              <a:rPr lang="en-US" smtClean="0"/>
              <a:t>7/6/25</a:t>
            </a:fld>
            <a:endParaRPr lang="en-US"/>
          </a:p>
        </p:txBody>
      </p:sp>
      <p:sp>
        <p:nvSpPr>
          <p:cNvPr id="5" name="Footer Placeholder 4">
            <a:extLst>
              <a:ext uri="{FF2B5EF4-FFF2-40B4-BE49-F238E27FC236}">
                <a16:creationId xmlns:a16="http://schemas.microsoft.com/office/drawing/2014/main" id="{88ADBFCF-8855-6EBD-47CC-3730384420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AB579-C9A7-EF21-CD88-23468550BFC2}"/>
              </a:ext>
            </a:extLst>
          </p:cNvPr>
          <p:cNvSpPr>
            <a:spLocks noGrp="1"/>
          </p:cNvSpPr>
          <p:nvPr>
            <p:ph type="sldNum" sz="quarter" idx="12"/>
          </p:nvPr>
        </p:nvSpPr>
        <p:spPr/>
        <p:txBody>
          <a:bodyPr/>
          <a:lstStyle/>
          <a:p>
            <a:fld id="{244C011E-0045-C140-ACA2-B683AB01147A}" type="slidenum">
              <a:rPr lang="en-US" smtClean="0"/>
              <a:t>‹#›</a:t>
            </a:fld>
            <a:endParaRPr lang="en-US"/>
          </a:p>
        </p:txBody>
      </p:sp>
    </p:spTree>
    <p:extLst>
      <p:ext uri="{BB962C8B-B14F-4D97-AF65-F5344CB8AC3E}">
        <p14:creationId xmlns:p14="http://schemas.microsoft.com/office/powerpoint/2010/main" val="3213537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66A37-0764-F649-2BD1-B11393D361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CEF02D-7174-005C-F068-396DC3F738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C9AD55-A77C-45E3-FEB7-602BF13EBCA4}"/>
              </a:ext>
            </a:extLst>
          </p:cNvPr>
          <p:cNvSpPr>
            <a:spLocks noGrp="1"/>
          </p:cNvSpPr>
          <p:nvPr>
            <p:ph type="dt" sz="half" idx="10"/>
          </p:nvPr>
        </p:nvSpPr>
        <p:spPr/>
        <p:txBody>
          <a:bodyPr/>
          <a:lstStyle/>
          <a:p>
            <a:fld id="{0F3A0F90-FEC2-CD4A-A1FE-0C524B3AD3D4}" type="datetimeFigureOut">
              <a:rPr lang="en-US" smtClean="0"/>
              <a:t>7/6/25</a:t>
            </a:fld>
            <a:endParaRPr lang="en-US"/>
          </a:p>
        </p:txBody>
      </p:sp>
      <p:sp>
        <p:nvSpPr>
          <p:cNvPr id="5" name="Footer Placeholder 4">
            <a:extLst>
              <a:ext uri="{FF2B5EF4-FFF2-40B4-BE49-F238E27FC236}">
                <a16:creationId xmlns:a16="http://schemas.microsoft.com/office/drawing/2014/main" id="{FEBFD32D-DCBD-6F2E-D7C1-729694FEC2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00490-0B2C-86EC-5FD0-D09A1BEF6B76}"/>
              </a:ext>
            </a:extLst>
          </p:cNvPr>
          <p:cNvSpPr>
            <a:spLocks noGrp="1"/>
          </p:cNvSpPr>
          <p:nvPr>
            <p:ph type="sldNum" sz="quarter" idx="12"/>
          </p:nvPr>
        </p:nvSpPr>
        <p:spPr/>
        <p:txBody>
          <a:bodyPr/>
          <a:lstStyle/>
          <a:p>
            <a:fld id="{244C011E-0045-C140-ACA2-B683AB01147A}" type="slidenum">
              <a:rPr lang="en-US" smtClean="0"/>
              <a:t>‹#›</a:t>
            </a:fld>
            <a:endParaRPr lang="en-US"/>
          </a:p>
        </p:txBody>
      </p:sp>
    </p:spTree>
    <p:extLst>
      <p:ext uri="{BB962C8B-B14F-4D97-AF65-F5344CB8AC3E}">
        <p14:creationId xmlns:p14="http://schemas.microsoft.com/office/powerpoint/2010/main" val="1973045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F2859-644F-5298-E1CD-0E65F05A93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088A73-587E-5147-CCE2-89A4094B78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7516E9-A4B2-DDBA-69E1-722ABA3242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FADBB3-E2B5-A8BC-C784-1CA1700474F4}"/>
              </a:ext>
            </a:extLst>
          </p:cNvPr>
          <p:cNvSpPr>
            <a:spLocks noGrp="1"/>
          </p:cNvSpPr>
          <p:nvPr>
            <p:ph type="dt" sz="half" idx="10"/>
          </p:nvPr>
        </p:nvSpPr>
        <p:spPr/>
        <p:txBody>
          <a:bodyPr/>
          <a:lstStyle/>
          <a:p>
            <a:fld id="{0F3A0F90-FEC2-CD4A-A1FE-0C524B3AD3D4}" type="datetimeFigureOut">
              <a:rPr lang="en-US" smtClean="0"/>
              <a:t>7/6/25</a:t>
            </a:fld>
            <a:endParaRPr lang="en-US"/>
          </a:p>
        </p:txBody>
      </p:sp>
      <p:sp>
        <p:nvSpPr>
          <p:cNvPr id="6" name="Footer Placeholder 5">
            <a:extLst>
              <a:ext uri="{FF2B5EF4-FFF2-40B4-BE49-F238E27FC236}">
                <a16:creationId xmlns:a16="http://schemas.microsoft.com/office/drawing/2014/main" id="{C891E064-743C-234B-540C-C8FF78F71C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EFD4F-7D89-BA0E-2872-F72A913903A0}"/>
              </a:ext>
            </a:extLst>
          </p:cNvPr>
          <p:cNvSpPr>
            <a:spLocks noGrp="1"/>
          </p:cNvSpPr>
          <p:nvPr>
            <p:ph type="sldNum" sz="quarter" idx="12"/>
          </p:nvPr>
        </p:nvSpPr>
        <p:spPr/>
        <p:txBody>
          <a:bodyPr/>
          <a:lstStyle/>
          <a:p>
            <a:fld id="{244C011E-0045-C140-ACA2-B683AB01147A}" type="slidenum">
              <a:rPr lang="en-US" smtClean="0"/>
              <a:t>‹#›</a:t>
            </a:fld>
            <a:endParaRPr lang="en-US"/>
          </a:p>
        </p:txBody>
      </p:sp>
    </p:spTree>
    <p:extLst>
      <p:ext uri="{BB962C8B-B14F-4D97-AF65-F5344CB8AC3E}">
        <p14:creationId xmlns:p14="http://schemas.microsoft.com/office/powerpoint/2010/main" val="3288880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3308-61E2-1C8E-B74C-BF00553BC2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E16862-3E32-BF82-18F3-806F14CC71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47B60C-EB36-EDD7-94C2-840B327620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4D8A1A-B18F-AD23-8582-483CB5A8EF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8BB973-CEB6-3BED-61EA-35D1CA8F23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5108DC-D4B3-8524-CFDB-FFF092070E62}"/>
              </a:ext>
            </a:extLst>
          </p:cNvPr>
          <p:cNvSpPr>
            <a:spLocks noGrp="1"/>
          </p:cNvSpPr>
          <p:nvPr>
            <p:ph type="dt" sz="half" idx="10"/>
          </p:nvPr>
        </p:nvSpPr>
        <p:spPr/>
        <p:txBody>
          <a:bodyPr/>
          <a:lstStyle/>
          <a:p>
            <a:fld id="{0F3A0F90-FEC2-CD4A-A1FE-0C524B3AD3D4}" type="datetimeFigureOut">
              <a:rPr lang="en-US" smtClean="0"/>
              <a:t>7/6/25</a:t>
            </a:fld>
            <a:endParaRPr lang="en-US"/>
          </a:p>
        </p:txBody>
      </p:sp>
      <p:sp>
        <p:nvSpPr>
          <p:cNvPr id="8" name="Footer Placeholder 7">
            <a:extLst>
              <a:ext uri="{FF2B5EF4-FFF2-40B4-BE49-F238E27FC236}">
                <a16:creationId xmlns:a16="http://schemas.microsoft.com/office/drawing/2014/main" id="{7A8AB3C3-0415-256D-F090-933A59C16F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B1B5FE-8C7E-CB0C-A01F-875DB214C7F9}"/>
              </a:ext>
            </a:extLst>
          </p:cNvPr>
          <p:cNvSpPr>
            <a:spLocks noGrp="1"/>
          </p:cNvSpPr>
          <p:nvPr>
            <p:ph type="sldNum" sz="quarter" idx="12"/>
          </p:nvPr>
        </p:nvSpPr>
        <p:spPr/>
        <p:txBody>
          <a:bodyPr/>
          <a:lstStyle/>
          <a:p>
            <a:fld id="{244C011E-0045-C140-ACA2-B683AB01147A}" type="slidenum">
              <a:rPr lang="en-US" smtClean="0"/>
              <a:t>‹#›</a:t>
            </a:fld>
            <a:endParaRPr lang="en-US"/>
          </a:p>
        </p:txBody>
      </p:sp>
    </p:spTree>
    <p:extLst>
      <p:ext uri="{BB962C8B-B14F-4D97-AF65-F5344CB8AC3E}">
        <p14:creationId xmlns:p14="http://schemas.microsoft.com/office/powerpoint/2010/main" val="1436894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E2C10-CFAA-6121-340A-3C3911E645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8E3A6C-6BA1-1D34-3A94-A297AE0BB23D}"/>
              </a:ext>
            </a:extLst>
          </p:cNvPr>
          <p:cNvSpPr>
            <a:spLocks noGrp="1"/>
          </p:cNvSpPr>
          <p:nvPr>
            <p:ph type="dt" sz="half" idx="10"/>
          </p:nvPr>
        </p:nvSpPr>
        <p:spPr/>
        <p:txBody>
          <a:bodyPr/>
          <a:lstStyle/>
          <a:p>
            <a:fld id="{0F3A0F90-FEC2-CD4A-A1FE-0C524B3AD3D4}" type="datetimeFigureOut">
              <a:rPr lang="en-US" smtClean="0"/>
              <a:t>7/6/25</a:t>
            </a:fld>
            <a:endParaRPr lang="en-US"/>
          </a:p>
        </p:txBody>
      </p:sp>
      <p:sp>
        <p:nvSpPr>
          <p:cNvPr id="4" name="Footer Placeholder 3">
            <a:extLst>
              <a:ext uri="{FF2B5EF4-FFF2-40B4-BE49-F238E27FC236}">
                <a16:creationId xmlns:a16="http://schemas.microsoft.com/office/drawing/2014/main" id="{43096C0F-CA81-48C5-7FA8-677EAF5C6D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09251-2473-390D-D738-DB500B28C77A}"/>
              </a:ext>
            </a:extLst>
          </p:cNvPr>
          <p:cNvSpPr>
            <a:spLocks noGrp="1"/>
          </p:cNvSpPr>
          <p:nvPr>
            <p:ph type="sldNum" sz="quarter" idx="12"/>
          </p:nvPr>
        </p:nvSpPr>
        <p:spPr/>
        <p:txBody>
          <a:bodyPr/>
          <a:lstStyle/>
          <a:p>
            <a:fld id="{244C011E-0045-C140-ACA2-B683AB01147A}" type="slidenum">
              <a:rPr lang="en-US" smtClean="0"/>
              <a:t>‹#›</a:t>
            </a:fld>
            <a:endParaRPr lang="en-US"/>
          </a:p>
        </p:txBody>
      </p:sp>
    </p:spTree>
    <p:extLst>
      <p:ext uri="{BB962C8B-B14F-4D97-AF65-F5344CB8AC3E}">
        <p14:creationId xmlns:p14="http://schemas.microsoft.com/office/powerpoint/2010/main" val="162862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A94952-A40A-26F0-943B-EDD6914FFCAA}"/>
              </a:ext>
            </a:extLst>
          </p:cNvPr>
          <p:cNvSpPr>
            <a:spLocks noGrp="1"/>
          </p:cNvSpPr>
          <p:nvPr>
            <p:ph type="dt" sz="half" idx="10"/>
          </p:nvPr>
        </p:nvSpPr>
        <p:spPr/>
        <p:txBody>
          <a:bodyPr/>
          <a:lstStyle/>
          <a:p>
            <a:fld id="{0F3A0F90-FEC2-CD4A-A1FE-0C524B3AD3D4}" type="datetimeFigureOut">
              <a:rPr lang="en-US" smtClean="0"/>
              <a:t>7/6/25</a:t>
            </a:fld>
            <a:endParaRPr lang="en-US"/>
          </a:p>
        </p:txBody>
      </p:sp>
      <p:sp>
        <p:nvSpPr>
          <p:cNvPr id="3" name="Footer Placeholder 2">
            <a:extLst>
              <a:ext uri="{FF2B5EF4-FFF2-40B4-BE49-F238E27FC236}">
                <a16:creationId xmlns:a16="http://schemas.microsoft.com/office/drawing/2014/main" id="{FA944AED-C802-1B8A-8469-0D37A47176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75105F-6BDC-3BA4-9FD7-6CF80F604BF2}"/>
              </a:ext>
            </a:extLst>
          </p:cNvPr>
          <p:cNvSpPr>
            <a:spLocks noGrp="1"/>
          </p:cNvSpPr>
          <p:nvPr>
            <p:ph type="sldNum" sz="quarter" idx="12"/>
          </p:nvPr>
        </p:nvSpPr>
        <p:spPr/>
        <p:txBody>
          <a:bodyPr/>
          <a:lstStyle/>
          <a:p>
            <a:fld id="{244C011E-0045-C140-ACA2-B683AB01147A}" type="slidenum">
              <a:rPr lang="en-US" smtClean="0"/>
              <a:t>‹#›</a:t>
            </a:fld>
            <a:endParaRPr lang="en-US"/>
          </a:p>
        </p:txBody>
      </p:sp>
    </p:spTree>
    <p:extLst>
      <p:ext uri="{BB962C8B-B14F-4D97-AF65-F5344CB8AC3E}">
        <p14:creationId xmlns:p14="http://schemas.microsoft.com/office/powerpoint/2010/main" val="3045035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6B28A-FD60-7D31-B494-E066DD9F86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F0D041-131B-946F-3462-C7B9DB4F4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3D2007-9151-EEC4-073A-C2F5EA030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7275A3-8009-9218-4BC3-C973DAD8CE16}"/>
              </a:ext>
            </a:extLst>
          </p:cNvPr>
          <p:cNvSpPr>
            <a:spLocks noGrp="1"/>
          </p:cNvSpPr>
          <p:nvPr>
            <p:ph type="dt" sz="half" idx="10"/>
          </p:nvPr>
        </p:nvSpPr>
        <p:spPr/>
        <p:txBody>
          <a:bodyPr/>
          <a:lstStyle/>
          <a:p>
            <a:fld id="{0F3A0F90-FEC2-CD4A-A1FE-0C524B3AD3D4}" type="datetimeFigureOut">
              <a:rPr lang="en-US" smtClean="0"/>
              <a:t>7/6/25</a:t>
            </a:fld>
            <a:endParaRPr lang="en-US"/>
          </a:p>
        </p:txBody>
      </p:sp>
      <p:sp>
        <p:nvSpPr>
          <p:cNvPr id="6" name="Footer Placeholder 5">
            <a:extLst>
              <a:ext uri="{FF2B5EF4-FFF2-40B4-BE49-F238E27FC236}">
                <a16:creationId xmlns:a16="http://schemas.microsoft.com/office/drawing/2014/main" id="{A970E214-3395-F7E6-078E-B6B02206DF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A896AB-525E-57C8-E648-EFD133360981}"/>
              </a:ext>
            </a:extLst>
          </p:cNvPr>
          <p:cNvSpPr>
            <a:spLocks noGrp="1"/>
          </p:cNvSpPr>
          <p:nvPr>
            <p:ph type="sldNum" sz="quarter" idx="12"/>
          </p:nvPr>
        </p:nvSpPr>
        <p:spPr/>
        <p:txBody>
          <a:bodyPr/>
          <a:lstStyle/>
          <a:p>
            <a:fld id="{244C011E-0045-C140-ACA2-B683AB01147A}" type="slidenum">
              <a:rPr lang="en-US" smtClean="0"/>
              <a:t>‹#›</a:t>
            </a:fld>
            <a:endParaRPr lang="en-US"/>
          </a:p>
        </p:txBody>
      </p:sp>
    </p:spTree>
    <p:extLst>
      <p:ext uri="{BB962C8B-B14F-4D97-AF65-F5344CB8AC3E}">
        <p14:creationId xmlns:p14="http://schemas.microsoft.com/office/powerpoint/2010/main" val="3032560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FFE76-46D8-ECB4-389C-A881FEFEEC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FE9D63-5FF0-F5F9-004E-C69C3C4B61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5E449F-D6B5-CE76-6712-4ED47EF155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7873B2-D796-72A4-9D7D-40360FFE6D16}"/>
              </a:ext>
            </a:extLst>
          </p:cNvPr>
          <p:cNvSpPr>
            <a:spLocks noGrp="1"/>
          </p:cNvSpPr>
          <p:nvPr>
            <p:ph type="dt" sz="half" idx="10"/>
          </p:nvPr>
        </p:nvSpPr>
        <p:spPr/>
        <p:txBody>
          <a:bodyPr/>
          <a:lstStyle/>
          <a:p>
            <a:fld id="{0F3A0F90-FEC2-CD4A-A1FE-0C524B3AD3D4}" type="datetimeFigureOut">
              <a:rPr lang="en-US" smtClean="0"/>
              <a:t>7/6/25</a:t>
            </a:fld>
            <a:endParaRPr lang="en-US"/>
          </a:p>
        </p:txBody>
      </p:sp>
      <p:sp>
        <p:nvSpPr>
          <p:cNvPr id="6" name="Footer Placeholder 5">
            <a:extLst>
              <a:ext uri="{FF2B5EF4-FFF2-40B4-BE49-F238E27FC236}">
                <a16:creationId xmlns:a16="http://schemas.microsoft.com/office/drawing/2014/main" id="{9A565F75-3359-05D1-A203-FE864C4ED8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541802-77DD-731E-9873-E8D2D99AF85D}"/>
              </a:ext>
            </a:extLst>
          </p:cNvPr>
          <p:cNvSpPr>
            <a:spLocks noGrp="1"/>
          </p:cNvSpPr>
          <p:nvPr>
            <p:ph type="sldNum" sz="quarter" idx="12"/>
          </p:nvPr>
        </p:nvSpPr>
        <p:spPr/>
        <p:txBody>
          <a:bodyPr/>
          <a:lstStyle/>
          <a:p>
            <a:fld id="{244C011E-0045-C140-ACA2-B683AB01147A}" type="slidenum">
              <a:rPr lang="en-US" smtClean="0"/>
              <a:t>‹#›</a:t>
            </a:fld>
            <a:endParaRPr lang="en-US"/>
          </a:p>
        </p:txBody>
      </p:sp>
    </p:spTree>
    <p:extLst>
      <p:ext uri="{BB962C8B-B14F-4D97-AF65-F5344CB8AC3E}">
        <p14:creationId xmlns:p14="http://schemas.microsoft.com/office/powerpoint/2010/main" val="2893643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B7ABE8-BAF1-8D77-0E68-6054DD8C61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98DF03-2626-A8C4-686D-4853709B66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3C8D33-6463-64E1-6B6B-1CCD978DF7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F3A0F90-FEC2-CD4A-A1FE-0C524B3AD3D4}" type="datetimeFigureOut">
              <a:rPr lang="en-US" smtClean="0"/>
              <a:t>7/6/25</a:t>
            </a:fld>
            <a:endParaRPr lang="en-US"/>
          </a:p>
        </p:txBody>
      </p:sp>
      <p:sp>
        <p:nvSpPr>
          <p:cNvPr id="5" name="Footer Placeholder 4">
            <a:extLst>
              <a:ext uri="{FF2B5EF4-FFF2-40B4-BE49-F238E27FC236}">
                <a16:creationId xmlns:a16="http://schemas.microsoft.com/office/drawing/2014/main" id="{83583B79-D08B-FEFA-CC6A-059C73BAE3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9947CFD-DF5A-CF6B-9445-7A869C9250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44C011E-0045-C140-ACA2-B683AB01147A}" type="slidenum">
              <a:rPr lang="en-US" smtClean="0"/>
              <a:t>‹#›</a:t>
            </a:fld>
            <a:endParaRPr lang="en-US"/>
          </a:p>
        </p:txBody>
      </p:sp>
    </p:spTree>
    <p:extLst>
      <p:ext uri="{BB962C8B-B14F-4D97-AF65-F5344CB8AC3E}">
        <p14:creationId xmlns:p14="http://schemas.microsoft.com/office/powerpoint/2010/main" val="1004002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analyticodigital.com/blog/how-to-use-color-in-data-visual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604F7-B8D7-66C0-5E3A-8DB8DD2E09E0}"/>
              </a:ext>
            </a:extLst>
          </p:cNvPr>
          <p:cNvSpPr>
            <a:spLocks noGrp="1"/>
          </p:cNvSpPr>
          <p:nvPr>
            <p:ph type="ctrTitle"/>
          </p:nvPr>
        </p:nvSpPr>
        <p:spPr/>
        <p:txBody>
          <a:bodyPr/>
          <a:lstStyle/>
          <a:p>
            <a:r>
              <a:rPr lang="en-US" dirty="0"/>
              <a:t>Visualization Ethics</a:t>
            </a:r>
          </a:p>
        </p:txBody>
      </p:sp>
      <p:sp>
        <p:nvSpPr>
          <p:cNvPr id="3" name="Subtitle 2">
            <a:extLst>
              <a:ext uri="{FF2B5EF4-FFF2-40B4-BE49-F238E27FC236}">
                <a16:creationId xmlns:a16="http://schemas.microsoft.com/office/drawing/2014/main" id="{36BDDAD4-E6B5-D4CC-F244-7AFD42C0498A}"/>
              </a:ext>
            </a:extLst>
          </p:cNvPr>
          <p:cNvSpPr>
            <a:spLocks noGrp="1"/>
          </p:cNvSpPr>
          <p:nvPr>
            <p:ph type="subTitle" idx="1"/>
          </p:nvPr>
        </p:nvSpPr>
        <p:spPr/>
        <p:txBody>
          <a:bodyPr/>
          <a:lstStyle/>
          <a:p>
            <a:r>
              <a:rPr lang="en-US" dirty="0"/>
              <a:t>Week 6</a:t>
            </a:r>
          </a:p>
        </p:txBody>
      </p:sp>
    </p:spTree>
    <p:extLst>
      <p:ext uri="{BB962C8B-B14F-4D97-AF65-F5344CB8AC3E}">
        <p14:creationId xmlns:p14="http://schemas.microsoft.com/office/powerpoint/2010/main" val="139300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8AE09-025B-7383-EC04-C7D83521C54E}"/>
              </a:ext>
            </a:extLst>
          </p:cNvPr>
          <p:cNvSpPr>
            <a:spLocks noGrp="1"/>
          </p:cNvSpPr>
          <p:nvPr>
            <p:ph type="title"/>
          </p:nvPr>
        </p:nvSpPr>
        <p:spPr/>
        <p:txBody>
          <a:bodyPr/>
          <a:lstStyle/>
          <a:p>
            <a:pPr algn="ctr"/>
            <a:r>
              <a:rPr lang="en-US" dirty="0"/>
              <a:t>Pitfalls</a:t>
            </a:r>
          </a:p>
        </p:txBody>
      </p:sp>
      <p:sp>
        <p:nvSpPr>
          <p:cNvPr id="3" name="Content Placeholder 2">
            <a:extLst>
              <a:ext uri="{FF2B5EF4-FFF2-40B4-BE49-F238E27FC236}">
                <a16:creationId xmlns:a16="http://schemas.microsoft.com/office/drawing/2014/main" id="{99DD954E-5465-0B6D-D78F-E00DF76DBA3C}"/>
              </a:ext>
            </a:extLst>
          </p:cNvPr>
          <p:cNvSpPr>
            <a:spLocks noGrp="1"/>
          </p:cNvSpPr>
          <p:nvPr>
            <p:ph idx="1"/>
          </p:nvPr>
        </p:nvSpPr>
        <p:spPr/>
        <p:txBody>
          <a:bodyPr>
            <a:normAutofit fontScale="92500" lnSpcReduction="20000"/>
          </a:bodyPr>
          <a:lstStyle/>
          <a:p>
            <a:pPr algn="l"/>
            <a:r>
              <a:rPr lang="en-US" b="0" i="0" u="none" strike="noStrike" dirty="0">
                <a:solidFill>
                  <a:srgbClr val="000000"/>
                </a:solidFill>
                <a:effectLst/>
                <a:latin typeface="Poppins" pitchFamily="2" charset="77"/>
              </a:rPr>
              <a:t>Misleading Scaling</a:t>
            </a:r>
          </a:p>
          <a:p>
            <a:pPr algn="l"/>
            <a:r>
              <a:rPr lang="en-US" b="0" i="0" u="none" strike="noStrike" dirty="0">
                <a:solidFill>
                  <a:srgbClr val="000000"/>
                </a:solidFill>
                <a:effectLst/>
                <a:latin typeface="Poppins" pitchFamily="2" charset="77"/>
              </a:rPr>
              <a:t>Cherry-Picking Data</a:t>
            </a:r>
          </a:p>
          <a:p>
            <a:pPr algn="l"/>
            <a:r>
              <a:rPr lang="en-US" b="0" i="0" u="none" strike="noStrike" dirty="0">
                <a:solidFill>
                  <a:srgbClr val="000000"/>
                </a:solidFill>
                <a:effectLst/>
                <a:latin typeface="Poppins" pitchFamily="2" charset="77"/>
              </a:rPr>
              <a:t>Inaccurate Visual Representations</a:t>
            </a:r>
          </a:p>
          <a:p>
            <a:pPr algn="l"/>
            <a:r>
              <a:rPr lang="en-US" b="0" i="0" u="none" strike="noStrike" dirty="0">
                <a:solidFill>
                  <a:srgbClr val="000000"/>
                </a:solidFill>
                <a:effectLst/>
                <a:latin typeface="Poppins" pitchFamily="2" charset="77"/>
              </a:rPr>
              <a:t>Ambiguous Labels and Legends </a:t>
            </a:r>
          </a:p>
          <a:p>
            <a:pPr algn="l"/>
            <a:r>
              <a:rPr lang="en-US" b="0" i="0" u="none" strike="noStrike" dirty="0">
                <a:solidFill>
                  <a:srgbClr val="000000"/>
                </a:solidFill>
                <a:effectLst/>
                <a:latin typeface="Poppins" pitchFamily="2" charset="77"/>
              </a:rPr>
              <a:t>Out-of-Context Data </a:t>
            </a:r>
          </a:p>
          <a:p>
            <a:pPr algn="l"/>
            <a:r>
              <a:rPr lang="en-US" b="0" i="0" u="none" strike="noStrike" dirty="0">
                <a:solidFill>
                  <a:srgbClr val="000000"/>
                </a:solidFill>
                <a:effectLst/>
                <a:latin typeface="Poppins" pitchFamily="2" charset="77"/>
              </a:rPr>
              <a:t>Biased Color Usage</a:t>
            </a:r>
          </a:p>
          <a:p>
            <a:pPr algn="l"/>
            <a:r>
              <a:rPr lang="en-US" b="0" i="0" u="none" strike="noStrike" dirty="0">
                <a:solidFill>
                  <a:srgbClr val="000000"/>
                </a:solidFill>
                <a:effectLst/>
                <a:latin typeface="Poppins" pitchFamily="2" charset="77"/>
              </a:rPr>
              <a:t>Overemphasis on Outliers</a:t>
            </a:r>
          </a:p>
          <a:p>
            <a:pPr algn="l"/>
            <a:r>
              <a:rPr lang="en-US" b="0" i="0" u="none" strike="noStrike" dirty="0">
                <a:solidFill>
                  <a:srgbClr val="000000"/>
                </a:solidFill>
                <a:effectLst/>
                <a:latin typeface="Poppins" pitchFamily="2" charset="77"/>
              </a:rPr>
              <a:t>Failure to Update</a:t>
            </a:r>
          </a:p>
          <a:p>
            <a:pPr algn="l"/>
            <a:r>
              <a:rPr lang="en-US" b="0" i="0" u="none" strike="noStrike" dirty="0">
                <a:solidFill>
                  <a:srgbClr val="000000"/>
                </a:solidFill>
                <a:effectLst/>
                <a:latin typeface="Poppins" pitchFamily="2" charset="77"/>
              </a:rPr>
              <a:t>Lack of Accessibility</a:t>
            </a:r>
          </a:p>
          <a:p>
            <a:pPr algn="l"/>
            <a:r>
              <a:rPr lang="en-US" b="0" i="0" u="none" strike="noStrike" dirty="0">
                <a:solidFill>
                  <a:srgbClr val="000000"/>
                </a:solidFill>
                <a:effectLst/>
                <a:latin typeface="Poppins" pitchFamily="2" charset="77"/>
              </a:rPr>
              <a:t>Failure to Explain Methodology</a:t>
            </a:r>
          </a:p>
        </p:txBody>
      </p:sp>
    </p:spTree>
    <p:extLst>
      <p:ext uri="{BB962C8B-B14F-4D97-AF65-F5344CB8AC3E}">
        <p14:creationId xmlns:p14="http://schemas.microsoft.com/office/powerpoint/2010/main" val="2209819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sleading scales / Misleading graphs / Misunderstandings / Statistics /  Topdrawer / Home - Topdrawer">
            <a:extLst>
              <a:ext uri="{FF2B5EF4-FFF2-40B4-BE49-F238E27FC236}">
                <a16:creationId xmlns:a16="http://schemas.microsoft.com/office/drawing/2014/main" id="{0A07D42F-B52F-A3CA-4837-DFED61159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3637" y="3110044"/>
            <a:ext cx="3640137" cy="34971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07AFF4C-A508-FC8D-3E0B-5055407353F8}"/>
              </a:ext>
            </a:extLst>
          </p:cNvPr>
          <p:cNvSpPr>
            <a:spLocks noGrp="1"/>
          </p:cNvSpPr>
          <p:nvPr>
            <p:ph type="title"/>
          </p:nvPr>
        </p:nvSpPr>
        <p:spPr/>
        <p:txBody>
          <a:bodyPr/>
          <a:lstStyle/>
          <a:p>
            <a:r>
              <a:rPr lang="en-US" dirty="0"/>
              <a:t>Misleading Scaling</a:t>
            </a:r>
          </a:p>
        </p:txBody>
      </p:sp>
      <p:sp>
        <p:nvSpPr>
          <p:cNvPr id="3" name="Content Placeholder 2">
            <a:extLst>
              <a:ext uri="{FF2B5EF4-FFF2-40B4-BE49-F238E27FC236}">
                <a16:creationId xmlns:a16="http://schemas.microsoft.com/office/drawing/2014/main" id="{31F2B17B-07F4-4170-ED78-E6444E598AEF}"/>
              </a:ext>
            </a:extLst>
          </p:cNvPr>
          <p:cNvSpPr>
            <a:spLocks noGrp="1"/>
          </p:cNvSpPr>
          <p:nvPr>
            <p:ph idx="1"/>
          </p:nvPr>
        </p:nvSpPr>
        <p:spPr/>
        <p:txBody>
          <a:bodyPr/>
          <a:lstStyle/>
          <a:p>
            <a:r>
              <a:rPr lang="en-US" b="1" i="0" u="none" strike="noStrike" dirty="0">
                <a:solidFill>
                  <a:srgbClr val="000000"/>
                </a:solidFill>
                <a:effectLst/>
                <a:latin typeface="Poppins" pitchFamily="2" charset="77"/>
              </a:rPr>
              <a:t>Adjusting axes or scales </a:t>
            </a:r>
            <a:r>
              <a:rPr lang="en-US" b="0" i="0" u="none" strike="noStrike" dirty="0">
                <a:solidFill>
                  <a:srgbClr val="000000"/>
                </a:solidFill>
                <a:effectLst/>
                <a:latin typeface="Poppins" pitchFamily="2" charset="77"/>
              </a:rPr>
              <a:t>improperly can exaggerate or minimize differences in data. Always use consistent and appropriate scales to avoid distorting the visual representation.</a:t>
            </a:r>
          </a:p>
        </p:txBody>
      </p:sp>
      <p:pic>
        <p:nvPicPr>
          <p:cNvPr id="1028" name="Picture 4" descr="Misleading scales / Misleading graphs / Misunderstandings / Statistics /  Topdrawer / Home - Topdrawer">
            <a:extLst>
              <a:ext uri="{FF2B5EF4-FFF2-40B4-BE49-F238E27FC236}">
                <a16:creationId xmlns:a16="http://schemas.microsoft.com/office/drawing/2014/main" id="{937F7425-1762-8835-B126-62CCA53EA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7800" y="3991655"/>
            <a:ext cx="2603500" cy="2501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437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81ED-1C88-D770-C287-59F4B48BDBA8}"/>
              </a:ext>
            </a:extLst>
          </p:cNvPr>
          <p:cNvSpPr>
            <a:spLocks noGrp="1"/>
          </p:cNvSpPr>
          <p:nvPr>
            <p:ph type="title"/>
          </p:nvPr>
        </p:nvSpPr>
        <p:spPr/>
        <p:txBody>
          <a:bodyPr/>
          <a:lstStyle/>
          <a:p>
            <a:r>
              <a:rPr lang="en-US" dirty="0"/>
              <a:t>Cherry-Picking Data</a:t>
            </a:r>
          </a:p>
        </p:txBody>
      </p:sp>
      <p:sp>
        <p:nvSpPr>
          <p:cNvPr id="3" name="Content Placeholder 2">
            <a:extLst>
              <a:ext uri="{FF2B5EF4-FFF2-40B4-BE49-F238E27FC236}">
                <a16:creationId xmlns:a16="http://schemas.microsoft.com/office/drawing/2014/main" id="{596576A0-7D59-448A-9D16-80A1BB5E2430}"/>
              </a:ext>
            </a:extLst>
          </p:cNvPr>
          <p:cNvSpPr>
            <a:spLocks noGrp="1"/>
          </p:cNvSpPr>
          <p:nvPr>
            <p:ph idx="1"/>
          </p:nvPr>
        </p:nvSpPr>
        <p:spPr/>
        <p:txBody>
          <a:bodyPr/>
          <a:lstStyle/>
          <a:p>
            <a:r>
              <a:rPr lang="en-US" b="0" i="0" u="none" strike="noStrike" dirty="0">
                <a:solidFill>
                  <a:srgbClr val="000000"/>
                </a:solidFill>
                <a:effectLst/>
                <a:latin typeface="Poppins" pitchFamily="2" charset="77"/>
              </a:rPr>
              <a:t>Selectively </a:t>
            </a:r>
            <a:r>
              <a:rPr lang="en-US" b="1" i="0" u="none" strike="noStrike" dirty="0">
                <a:solidFill>
                  <a:srgbClr val="000000"/>
                </a:solidFill>
                <a:effectLst/>
                <a:latin typeface="Poppins" pitchFamily="2" charset="77"/>
              </a:rPr>
              <a:t>choosing data points</a:t>
            </a:r>
            <a:r>
              <a:rPr lang="en-US" b="0" i="0" u="none" strike="noStrike" dirty="0">
                <a:solidFill>
                  <a:srgbClr val="000000"/>
                </a:solidFill>
                <a:effectLst/>
                <a:latin typeface="Poppins" pitchFamily="2" charset="77"/>
              </a:rPr>
              <a:t> to support a specific narrative is unethical. Present the entire dataset or clearly state the criteria for data selection.</a:t>
            </a:r>
          </a:p>
          <a:p>
            <a:endParaRPr lang="en-US" dirty="0"/>
          </a:p>
        </p:txBody>
      </p:sp>
      <p:pic>
        <p:nvPicPr>
          <p:cNvPr id="5" name="Picture 4" descr="Chart, line chart&#10;&#10;Description automatically generated">
            <a:extLst>
              <a:ext uri="{FF2B5EF4-FFF2-40B4-BE49-F238E27FC236}">
                <a16:creationId xmlns:a16="http://schemas.microsoft.com/office/drawing/2014/main" id="{FAB1B140-63DA-4CF9-80B1-915F40E4D660}"/>
              </a:ext>
            </a:extLst>
          </p:cNvPr>
          <p:cNvPicPr>
            <a:picLocks noChangeAspect="1"/>
          </p:cNvPicPr>
          <p:nvPr/>
        </p:nvPicPr>
        <p:blipFill>
          <a:blip r:embed="rId2"/>
          <a:stretch>
            <a:fillRect/>
          </a:stretch>
        </p:blipFill>
        <p:spPr>
          <a:xfrm>
            <a:off x="3997324" y="3150155"/>
            <a:ext cx="4594933" cy="3346704"/>
          </a:xfrm>
          <a:prstGeom prst="rect">
            <a:avLst/>
          </a:prstGeom>
        </p:spPr>
      </p:pic>
    </p:spTree>
    <p:extLst>
      <p:ext uri="{BB962C8B-B14F-4D97-AF65-F5344CB8AC3E}">
        <p14:creationId xmlns:p14="http://schemas.microsoft.com/office/powerpoint/2010/main" val="542983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420A8-B8C1-A57E-EB7B-E2A530459648}"/>
              </a:ext>
            </a:extLst>
          </p:cNvPr>
          <p:cNvSpPr>
            <a:spLocks noGrp="1"/>
          </p:cNvSpPr>
          <p:nvPr>
            <p:ph type="title"/>
          </p:nvPr>
        </p:nvSpPr>
        <p:spPr/>
        <p:txBody>
          <a:bodyPr/>
          <a:lstStyle/>
          <a:p>
            <a:r>
              <a:rPr lang="en-US" b="0" i="0" u="none" strike="noStrike" dirty="0">
                <a:solidFill>
                  <a:srgbClr val="000000"/>
                </a:solidFill>
                <a:effectLst/>
                <a:latin typeface="Poppins" pitchFamily="2" charset="77"/>
              </a:rPr>
              <a:t>Inaccurate Visual Representations</a:t>
            </a:r>
            <a:endParaRPr lang="en-US" dirty="0"/>
          </a:p>
        </p:txBody>
      </p:sp>
      <p:sp>
        <p:nvSpPr>
          <p:cNvPr id="3" name="Content Placeholder 2">
            <a:extLst>
              <a:ext uri="{FF2B5EF4-FFF2-40B4-BE49-F238E27FC236}">
                <a16:creationId xmlns:a16="http://schemas.microsoft.com/office/drawing/2014/main" id="{EE6460EB-AA84-4E6F-6E2A-A3937455BE05}"/>
              </a:ext>
            </a:extLst>
          </p:cNvPr>
          <p:cNvSpPr>
            <a:spLocks noGrp="1"/>
          </p:cNvSpPr>
          <p:nvPr>
            <p:ph idx="1"/>
          </p:nvPr>
        </p:nvSpPr>
        <p:spPr/>
        <p:txBody>
          <a:bodyPr/>
          <a:lstStyle/>
          <a:p>
            <a:r>
              <a:rPr lang="en-US" b="0" i="0" u="none" strike="noStrike" dirty="0">
                <a:solidFill>
                  <a:srgbClr val="000000"/>
                </a:solidFill>
                <a:effectLst/>
                <a:latin typeface="Poppins" pitchFamily="2" charset="77"/>
              </a:rPr>
              <a:t>Avoid using misleading visual elements, such as </a:t>
            </a:r>
            <a:r>
              <a:rPr lang="en-US" b="1" i="0" u="none" strike="noStrike" dirty="0">
                <a:solidFill>
                  <a:srgbClr val="000000"/>
                </a:solidFill>
                <a:effectLst/>
                <a:latin typeface="Poppins" pitchFamily="2" charset="77"/>
              </a:rPr>
              <a:t>3D charts</a:t>
            </a:r>
            <a:r>
              <a:rPr lang="en-US" b="0" i="0" u="none" strike="noStrike" dirty="0">
                <a:solidFill>
                  <a:srgbClr val="000000"/>
                </a:solidFill>
                <a:effectLst/>
                <a:latin typeface="Poppins" pitchFamily="2" charset="77"/>
              </a:rPr>
              <a:t>, </a:t>
            </a:r>
            <a:r>
              <a:rPr lang="en-US" b="1" i="0" u="none" strike="noStrike" dirty="0">
                <a:solidFill>
                  <a:srgbClr val="000000"/>
                </a:solidFill>
                <a:effectLst/>
                <a:latin typeface="Poppins" pitchFamily="2" charset="77"/>
              </a:rPr>
              <a:t>truncated axes,</a:t>
            </a:r>
            <a:r>
              <a:rPr lang="en-US" b="0" i="0" u="none" strike="noStrike" dirty="0">
                <a:solidFill>
                  <a:srgbClr val="000000"/>
                </a:solidFill>
                <a:effectLst/>
                <a:latin typeface="Poppins" pitchFamily="2" charset="77"/>
              </a:rPr>
              <a:t> or inappropriate chart types. Choose visualizations that accurately represent the data without introducing unnecessary complexity.</a:t>
            </a:r>
            <a:endParaRPr lang="en-US" dirty="0"/>
          </a:p>
        </p:txBody>
      </p:sp>
      <p:pic>
        <p:nvPicPr>
          <p:cNvPr id="2050" name="Picture 2" descr="A Guide To Bad &amp; Misleading Data Visualization Examples">
            <a:extLst>
              <a:ext uri="{FF2B5EF4-FFF2-40B4-BE49-F238E27FC236}">
                <a16:creationId xmlns:a16="http://schemas.microsoft.com/office/drawing/2014/main" id="{D59AB180-57C5-D274-B198-F66051685A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387" y="3627954"/>
            <a:ext cx="5786438" cy="303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659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4A71F-7A8B-04C2-1CE4-075FBC1643ED}"/>
              </a:ext>
            </a:extLst>
          </p:cNvPr>
          <p:cNvSpPr>
            <a:spLocks noGrp="1"/>
          </p:cNvSpPr>
          <p:nvPr>
            <p:ph type="title"/>
          </p:nvPr>
        </p:nvSpPr>
        <p:spPr/>
        <p:txBody>
          <a:bodyPr/>
          <a:lstStyle/>
          <a:p>
            <a:r>
              <a:rPr lang="en-US" b="0" i="0" u="none" strike="noStrike" dirty="0">
                <a:solidFill>
                  <a:srgbClr val="000000"/>
                </a:solidFill>
                <a:effectLst/>
                <a:latin typeface="Poppins" pitchFamily="2" charset="77"/>
              </a:rPr>
              <a:t>Ambiguous Labels and Legends</a:t>
            </a:r>
            <a:endParaRPr lang="en-US" dirty="0"/>
          </a:p>
        </p:txBody>
      </p:sp>
      <p:sp>
        <p:nvSpPr>
          <p:cNvPr id="3" name="Content Placeholder 2">
            <a:extLst>
              <a:ext uri="{FF2B5EF4-FFF2-40B4-BE49-F238E27FC236}">
                <a16:creationId xmlns:a16="http://schemas.microsoft.com/office/drawing/2014/main" id="{6671F410-5C37-CF64-83D9-99DFFA22B097}"/>
              </a:ext>
            </a:extLst>
          </p:cNvPr>
          <p:cNvSpPr>
            <a:spLocks noGrp="1"/>
          </p:cNvSpPr>
          <p:nvPr>
            <p:ph idx="1"/>
          </p:nvPr>
        </p:nvSpPr>
        <p:spPr/>
        <p:txBody>
          <a:bodyPr/>
          <a:lstStyle/>
          <a:p>
            <a:r>
              <a:rPr lang="en-US" b="0" i="0" u="none" strike="noStrike" dirty="0">
                <a:solidFill>
                  <a:srgbClr val="000000"/>
                </a:solidFill>
                <a:effectLst/>
                <a:latin typeface="Poppins" pitchFamily="2" charset="77"/>
              </a:rPr>
              <a:t>Clearly </a:t>
            </a:r>
            <a:r>
              <a:rPr lang="en-US" b="1" i="0" u="none" strike="noStrike" dirty="0">
                <a:solidFill>
                  <a:srgbClr val="000000"/>
                </a:solidFill>
                <a:effectLst/>
                <a:latin typeface="Poppins" pitchFamily="2" charset="77"/>
              </a:rPr>
              <a:t>label all axes</a:t>
            </a:r>
            <a:r>
              <a:rPr lang="en-US" b="0" i="0" u="none" strike="noStrike" dirty="0">
                <a:solidFill>
                  <a:srgbClr val="000000"/>
                </a:solidFill>
                <a:effectLst/>
                <a:latin typeface="Poppins" pitchFamily="2" charset="77"/>
              </a:rPr>
              <a:t>, </a:t>
            </a:r>
            <a:r>
              <a:rPr lang="en-US" b="1" i="0" u="none" strike="noStrike" dirty="0">
                <a:solidFill>
                  <a:srgbClr val="000000"/>
                </a:solidFill>
                <a:effectLst/>
                <a:latin typeface="Poppins" pitchFamily="2" charset="77"/>
              </a:rPr>
              <a:t>data points</a:t>
            </a:r>
            <a:r>
              <a:rPr lang="en-US" b="0" i="0" u="none" strike="noStrike" dirty="0">
                <a:solidFill>
                  <a:srgbClr val="000000"/>
                </a:solidFill>
                <a:effectLst/>
                <a:latin typeface="Poppins" pitchFamily="2" charset="77"/>
              </a:rPr>
              <a:t>, and</a:t>
            </a:r>
            <a:r>
              <a:rPr lang="en-US" b="1" i="0" u="none" strike="noStrike" dirty="0">
                <a:solidFill>
                  <a:srgbClr val="000000"/>
                </a:solidFill>
                <a:effectLst/>
                <a:latin typeface="Poppins" pitchFamily="2" charset="77"/>
              </a:rPr>
              <a:t> legends </a:t>
            </a:r>
            <a:r>
              <a:rPr lang="en-US" b="0" i="0" u="none" strike="noStrike" dirty="0">
                <a:solidFill>
                  <a:srgbClr val="000000"/>
                </a:solidFill>
                <a:effectLst/>
                <a:latin typeface="Poppins" pitchFamily="2" charset="77"/>
              </a:rPr>
              <a:t>to prevent confusion. Ambiguous or misleading labels can lead to misinterpretations.</a:t>
            </a:r>
          </a:p>
          <a:p>
            <a:endParaRPr lang="en-US" dirty="0"/>
          </a:p>
        </p:txBody>
      </p:sp>
      <p:pic>
        <p:nvPicPr>
          <p:cNvPr id="3074" name="Picture 2" descr="Accessibility Quick Wins: Remove Legends and Directly Label | Depict Data  Studio">
            <a:extLst>
              <a:ext uri="{FF2B5EF4-FFF2-40B4-BE49-F238E27FC236}">
                <a16:creationId xmlns:a16="http://schemas.microsoft.com/office/drawing/2014/main" id="{81C7CD10-4170-2063-ACEF-A97F4E853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7256" y="3268566"/>
            <a:ext cx="5996782" cy="337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030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7D05A-C94F-C013-FC80-070D37B50DC0}"/>
              </a:ext>
            </a:extLst>
          </p:cNvPr>
          <p:cNvSpPr>
            <a:spLocks noGrp="1"/>
          </p:cNvSpPr>
          <p:nvPr>
            <p:ph type="title"/>
          </p:nvPr>
        </p:nvSpPr>
        <p:spPr/>
        <p:txBody>
          <a:bodyPr/>
          <a:lstStyle/>
          <a:p>
            <a:r>
              <a:rPr lang="en-US" b="0" i="0" u="none" strike="noStrike" dirty="0">
                <a:solidFill>
                  <a:srgbClr val="000000"/>
                </a:solidFill>
                <a:effectLst/>
                <a:latin typeface="Poppins" pitchFamily="2" charset="77"/>
              </a:rPr>
              <a:t>Out-of-Context Data</a:t>
            </a:r>
            <a:endParaRPr lang="en-US" dirty="0"/>
          </a:p>
        </p:txBody>
      </p:sp>
      <p:sp>
        <p:nvSpPr>
          <p:cNvPr id="3" name="Content Placeholder 2">
            <a:extLst>
              <a:ext uri="{FF2B5EF4-FFF2-40B4-BE49-F238E27FC236}">
                <a16:creationId xmlns:a16="http://schemas.microsoft.com/office/drawing/2014/main" id="{4A7E7528-4695-972C-8625-FDBB30ED8716}"/>
              </a:ext>
            </a:extLst>
          </p:cNvPr>
          <p:cNvSpPr>
            <a:spLocks noGrp="1"/>
          </p:cNvSpPr>
          <p:nvPr>
            <p:ph idx="1"/>
          </p:nvPr>
        </p:nvSpPr>
        <p:spPr/>
        <p:txBody>
          <a:bodyPr/>
          <a:lstStyle/>
          <a:p>
            <a:r>
              <a:rPr lang="en-US" b="0" i="0" u="none" strike="noStrike" dirty="0">
                <a:solidFill>
                  <a:srgbClr val="000000"/>
                </a:solidFill>
                <a:effectLst/>
                <a:latin typeface="Poppins" pitchFamily="2" charset="77"/>
              </a:rPr>
              <a:t>Present data within its </a:t>
            </a:r>
            <a:r>
              <a:rPr lang="en-US" b="1" i="0" u="none" strike="noStrike" dirty="0">
                <a:solidFill>
                  <a:srgbClr val="000000"/>
                </a:solidFill>
                <a:effectLst/>
                <a:latin typeface="Poppins" pitchFamily="2" charset="77"/>
              </a:rPr>
              <a:t>relevant context</a:t>
            </a:r>
            <a:r>
              <a:rPr lang="en-US" b="0" i="0" u="none" strike="noStrike" dirty="0">
                <a:solidFill>
                  <a:srgbClr val="000000"/>
                </a:solidFill>
                <a:effectLst/>
                <a:latin typeface="Poppins" pitchFamily="2" charset="77"/>
              </a:rPr>
              <a:t>. Failing to provide context can lead to misinterpretations and incorrect assumptions.</a:t>
            </a:r>
          </a:p>
        </p:txBody>
      </p:sp>
      <p:pic>
        <p:nvPicPr>
          <p:cNvPr id="4098" name="Picture 2" descr="Data Out of Context — I Hate It | Scott D. Clary">
            <a:extLst>
              <a:ext uri="{FF2B5EF4-FFF2-40B4-BE49-F238E27FC236}">
                <a16:creationId xmlns:a16="http://schemas.microsoft.com/office/drawing/2014/main" id="{3F3DA734-2EF6-3420-CA4A-0A67AC1B5F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025" y="3157836"/>
            <a:ext cx="4933950" cy="354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272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01CD-3E17-D198-72DE-DD1CD21FF34A}"/>
              </a:ext>
            </a:extLst>
          </p:cNvPr>
          <p:cNvSpPr>
            <a:spLocks noGrp="1"/>
          </p:cNvSpPr>
          <p:nvPr>
            <p:ph type="title"/>
          </p:nvPr>
        </p:nvSpPr>
        <p:spPr/>
        <p:txBody>
          <a:bodyPr/>
          <a:lstStyle/>
          <a:p>
            <a:r>
              <a:rPr lang="en-US" b="0" i="0" u="none" strike="noStrike" dirty="0">
                <a:solidFill>
                  <a:srgbClr val="000000"/>
                </a:solidFill>
                <a:effectLst/>
                <a:latin typeface="Poppins" pitchFamily="2" charset="77"/>
              </a:rPr>
              <a:t>Biased Color Usage</a:t>
            </a:r>
            <a:endParaRPr lang="en-US" dirty="0"/>
          </a:p>
        </p:txBody>
      </p:sp>
      <p:sp>
        <p:nvSpPr>
          <p:cNvPr id="3" name="Content Placeholder 2">
            <a:extLst>
              <a:ext uri="{FF2B5EF4-FFF2-40B4-BE49-F238E27FC236}">
                <a16:creationId xmlns:a16="http://schemas.microsoft.com/office/drawing/2014/main" id="{C5B0DA6A-96D6-A4AD-61CA-068201F8BB50}"/>
              </a:ext>
            </a:extLst>
          </p:cNvPr>
          <p:cNvSpPr>
            <a:spLocks noGrp="1"/>
          </p:cNvSpPr>
          <p:nvPr>
            <p:ph idx="1"/>
          </p:nvPr>
        </p:nvSpPr>
        <p:spPr/>
        <p:txBody>
          <a:bodyPr/>
          <a:lstStyle/>
          <a:p>
            <a:r>
              <a:rPr lang="en-US" b="0" i="0" u="none" strike="noStrike" dirty="0">
                <a:solidFill>
                  <a:srgbClr val="000000"/>
                </a:solidFill>
                <a:effectLst/>
                <a:latin typeface="Poppins" pitchFamily="2" charset="77"/>
              </a:rPr>
              <a:t>Carefully </a:t>
            </a:r>
            <a:r>
              <a:rPr lang="en-US" b="1" i="0" u="none" strike="noStrike" dirty="0">
                <a:solidFill>
                  <a:srgbClr val="000000"/>
                </a:solidFill>
                <a:effectLst/>
                <a:latin typeface="Poppins" pitchFamily="2" charset="77"/>
              </a:rPr>
              <a:t>choose colors</a:t>
            </a:r>
            <a:r>
              <a:rPr lang="en-US" b="0" i="0" u="none" strike="noStrike" dirty="0">
                <a:solidFill>
                  <a:srgbClr val="000000"/>
                </a:solidFill>
                <a:effectLst/>
                <a:latin typeface="Poppins" pitchFamily="2" charset="77"/>
              </a:rPr>
              <a:t> in a way that doesn't imply false associations or biases. Be mindful of </a:t>
            </a:r>
            <a:r>
              <a:rPr lang="en-US" b="1" i="0" u="none" strike="noStrike" dirty="0">
                <a:solidFill>
                  <a:srgbClr val="000000"/>
                </a:solidFill>
                <a:effectLst/>
                <a:latin typeface="Poppins" pitchFamily="2" charset="77"/>
              </a:rPr>
              <a:t>cultural connotations</a:t>
            </a:r>
            <a:r>
              <a:rPr lang="en-US" b="0" i="0" u="none" strike="noStrike" dirty="0">
                <a:solidFill>
                  <a:srgbClr val="000000"/>
                </a:solidFill>
                <a:effectLst/>
                <a:latin typeface="Poppins" pitchFamily="2" charset="77"/>
              </a:rPr>
              <a:t> and ensure color choices are accessible to all viewers.</a:t>
            </a:r>
          </a:p>
          <a:p>
            <a:endParaRPr lang="en-US" dirty="0"/>
          </a:p>
        </p:txBody>
      </p:sp>
      <p:pic>
        <p:nvPicPr>
          <p:cNvPr id="5128" name="Picture 8" descr="Gender Equality - FISU">
            <a:extLst>
              <a:ext uri="{FF2B5EF4-FFF2-40B4-BE49-F238E27FC236}">
                <a16:creationId xmlns:a16="http://schemas.microsoft.com/office/drawing/2014/main" id="{5C3C5E45-70EC-A03A-F453-F0A91F9C9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1434" y="3182062"/>
            <a:ext cx="3292366" cy="329236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Applying Racial Equity Awareness in Data Visualization - PolicyViz">
            <a:extLst>
              <a:ext uri="{FF2B5EF4-FFF2-40B4-BE49-F238E27FC236}">
                <a16:creationId xmlns:a16="http://schemas.microsoft.com/office/drawing/2014/main" id="{601C154F-D024-26A0-51D3-9FCB2AF20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97" y="3628260"/>
            <a:ext cx="6544476" cy="2697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39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94AA4-A1BA-1DD3-A8F8-D6713429243D}"/>
              </a:ext>
            </a:extLst>
          </p:cNvPr>
          <p:cNvSpPr>
            <a:spLocks noGrp="1"/>
          </p:cNvSpPr>
          <p:nvPr>
            <p:ph type="title"/>
          </p:nvPr>
        </p:nvSpPr>
        <p:spPr/>
        <p:txBody>
          <a:bodyPr/>
          <a:lstStyle/>
          <a:p>
            <a:r>
              <a:rPr lang="en-US" b="0" i="0" u="none" strike="noStrike" dirty="0">
                <a:solidFill>
                  <a:srgbClr val="000000"/>
                </a:solidFill>
                <a:effectLst/>
                <a:latin typeface="Poppins" pitchFamily="2" charset="77"/>
              </a:rPr>
              <a:t>Overemphasis on Outliers</a:t>
            </a:r>
            <a:endParaRPr lang="en-US" dirty="0"/>
          </a:p>
        </p:txBody>
      </p:sp>
      <p:sp>
        <p:nvSpPr>
          <p:cNvPr id="3" name="Content Placeholder 2">
            <a:extLst>
              <a:ext uri="{FF2B5EF4-FFF2-40B4-BE49-F238E27FC236}">
                <a16:creationId xmlns:a16="http://schemas.microsoft.com/office/drawing/2014/main" id="{B10B5633-3569-793C-CFBB-6461EBE74FB9}"/>
              </a:ext>
            </a:extLst>
          </p:cNvPr>
          <p:cNvSpPr>
            <a:spLocks noGrp="1"/>
          </p:cNvSpPr>
          <p:nvPr>
            <p:ph idx="1"/>
          </p:nvPr>
        </p:nvSpPr>
        <p:spPr/>
        <p:txBody>
          <a:bodyPr/>
          <a:lstStyle/>
          <a:p>
            <a:r>
              <a:rPr lang="en-US" b="0" i="0" u="none" strike="noStrike" dirty="0">
                <a:solidFill>
                  <a:srgbClr val="000000"/>
                </a:solidFill>
                <a:effectLst/>
                <a:latin typeface="Poppins" pitchFamily="2" charset="77"/>
              </a:rPr>
              <a:t>Highlighting</a:t>
            </a:r>
            <a:r>
              <a:rPr lang="en-US" b="1" i="0" u="none" strike="noStrike" dirty="0">
                <a:solidFill>
                  <a:srgbClr val="000000"/>
                </a:solidFill>
                <a:effectLst/>
                <a:latin typeface="Poppins" pitchFamily="2" charset="77"/>
              </a:rPr>
              <a:t> outliers without context</a:t>
            </a:r>
            <a:r>
              <a:rPr lang="en-US" b="0" i="0" u="none" strike="noStrike" dirty="0">
                <a:solidFill>
                  <a:srgbClr val="000000"/>
                </a:solidFill>
                <a:effectLst/>
                <a:latin typeface="Poppins" pitchFamily="2" charset="77"/>
              </a:rPr>
              <a:t> can skew perceptions. Communicate the significance and relevance of outliers to avoid misinterpretations.</a:t>
            </a:r>
          </a:p>
          <a:p>
            <a:endParaRPr lang="en-US" dirty="0"/>
          </a:p>
        </p:txBody>
      </p:sp>
      <p:pic>
        <p:nvPicPr>
          <p:cNvPr id="6148" name="Picture 4" descr="Lesson Explainer: Outliers of a Data ...">
            <a:extLst>
              <a:ext uri="{FF2B5EF4-FFF2-40B4-BE49-F238E27FC236}">
                <a16:creationId xmlns:a16="http://schemas.microsoft.com/office/drawing/2014/main" id="{81BCD47A-D433-D8DD-4DF8-2D1E8B32F2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433" y="3435570"/>
            <a:ext cx="10515600" cy="2664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67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94FC6-2F23-B445-2A6D-0769D94003DC}"/>
              </a:ext>
            </a:extLst>
          </p:cNvPr>
          <p:cNvSpPr>
            <a:spLocks noGrp="1"/>
          </p:cNvSpPr>
          <p:nvPr>
            <p:ph type="title"/>
          </p:nvPr>
        </p:nvSpPr>
        <p:spPr/>
        <p:txBody>
          <a:bodyPr/>
          <a:lstStyle/>
          <a:p>
            <a:r>
              <a:rPr lang="en-US" b="0" i="0" u="none" strike="noStrike" dirty="0">
                <a:solidFill>
                  <a:srgbClr val="000000"/>
                </a:solidFill>
                <a:effectLst/>
                <a:latin typeface="Poppins" pitchFamily="2" charset="77"/>
              </a:rPr>
              <a:t>Failure to Update</a:t>
            </a:r>
            <a:endParaRPr lang="en-US" dirty="0"/>
          </a:p>
        </p:txBody>
      </p:sp>
      <p:sp>
        <p:nvSpPr>
          <p:cNvPr id="3" name="Content Placeholder 2">
            <a:extLst>
              <a:ext uri="{FF2B5EF4-FFF2-40B4-BE49-F238E27FC236}">
                <a16:creationId xmlns:a16="http://schemas.microsoft.com/office/drawing/2014/main" id="{6B74A692-7082-A85D-4DAC-BD2C2A211510}"/>
              </a:ext>
            </a:extLst>
          </p:cNvPr>
          <p:cNvSpPr>
            <a:spLocks noGrp="1"/>
          </p:cNvSpPr>
          <p:nvPr>
            <p:ph idx="1"/>
          </p:nvPr>
        </p:nvSpPr>
        <p:spPr/>
        <p:txBody>
          <a:bodyPr/>
          <a:lstStyle/>
          <a:p>
            <a:r>
              <a:rPr lang="en-US" b="0" i="0" u="none" strike="noStrike" dirty="0">
                <a:solidFill>
                  <a:srgbClr val="000000"/>
                </a:solidFill>
                <a:effectLst/>
                <a:latin typeface="Poppins" pitchFamily="2" charset="77"/>
              </a:rPr>
              <a:t>Regularly update visualizations to reflect the </a:t>
            </a:r>
            <a:r>
              <a:rPr lang="en-US" b="1" i="0" u="none" strike="noStrike" dirty="0">
                <a:solidFill>
                  <a:srgbClr val="000000"/>
                </a:solidFill>
                <a:effectLst/>
                <a:latin typeface="Poppins" pitchFamily="2" charset="77"/>
              </a:rPr>
              <a:t>most recent</a:t>
            </a:r>
            <a:r>
              <a:rPr lang="en-US" b="0" i="0" u="none" strike="noStrike" dirty="0">
                <a:solidFill>
                  <a:srgbClr val="000000"/>
                </a:solidFill>
                <a:effectLst/>
                <a:latin typeface="Poppins" pitchFamily="2" charset="77"/>
              </a:rPr>
              <a:t> and relevant data as we all know trends change rapidly so adding new data is the demand. Outdated information can lead to</a:t>
            </a:r>
            <a:r>
              <a:rPr lang="en-US" b="1" i="0" u="none" strike="noStrike" dirty="0">
                <a:solidFill>
                  <a:srgbClr val="000000"/>
                </a:solidFill>
                <a:effectLst/>
                <a:latin typeface="Poppins" pitchFamily="2" charset="77"/>
              </a:rPr>
              <a:t> inaccurate conclusions.</a:t>
            </a:r>
            <a:endParaRPr lang="en-US" dirty="0"/>
          </a:p>
        </p:txBody>
      </p:sp>
      <p:pic>
        <p:nvPicPr>
          <p:cNvPr id="7172" name="Picture 4" descr="5 Ways Writers Use Misleading Graphs To Manipulate You - Venngage">
            <a:extLst>
              <a:ext uri="{FF2B5EF4-FFF2-40B4-BE49-F238E27FC236}">
                <a16:creationId xmlns:a16="http://schemas.microsoft.com/office/drawing/2014/main" id="{96B0792C-BA05-10A3-AF75-9D93F474AE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354"/>
          <a:stretch/>
        </p:blipFill>
        <p:spPr bwMode="auto">
          <a:xfrm>
            <a:off x="2357438" y="3764271"/>
            <a:ext cx="2886075" cy="272860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5 Ways Writers Use Misleading Graphs To Manipulate You - Venngage">
            <a:extLst>
              <a:ext uri="{FF2B5EF4-FFF2-40B4-BE49-F238E27FC236}">
                <a16:creationId xmlns:a16="http://schemas.microsoft.com/office/drawing/2014/main" id="{DB7586B7-1782-2D98-75F6-BB52F29ED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5539" y="3659639"/>
            <a:ext cx="4002592" cy="2976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720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C16F-9126-1A01-60DB-7A7367FE93F9}"/>
              </a:ext>
            </a:extLst>
          </p:cNvPr>
          <p:cNvSpPr>
            <a:spLocks noGrp="1"/>
          </p:cNvSpPr>
          <p:nvPr>
            <p:ph type="title"/>
          </p:nvPr>
        </p:nvSpPr>
        <p:spPr/>
        <p:txBody>
          <a:bodyPr/>
          <a:lstStyle/>
          <a:p>
            <a:r>
              <a:rPr lang="en-US" b="0" i="0" u="none" strike="noStrike" dirty="0">
                <a:solidFill>
                  <a:srgbClr val="000000"/>
                </a:solidFill>
                <a:effectLst/>
                <a:latin typeface="Poppins" pitchFamily="2" charset="77"/>
              </a:rPr>
              <a:t>Lack of Accessibility</a:t>
            </a:r>
            <a:endParaRPr lang="en-US" dirty="0"/>
          </a:p>
        </p:txBody>
      </p:sp>
      <p:sp>
        <p:nvSpPr>
          <p:cNvPr id="3" name="Content Placeholder 2">
            <a:extLst>
              <a:ext uri="{FF2B5EF4-FFF2-40B4-BE49-F238E27FC236}">
                <a16:creationId xmlns:a16="http://schemas.microsoft.com/office/drawing/2014/main" id="{2BEDA098-B1CE-17CC-99CB-13488469907B}"/>
              </a:ext>
            </a:extLst>
          </p:cNvPr>
          <p:cNvSpPr>
            <a:spLocks noGrp="1"/>
          </p:cNvSpPr>
          <p:nvPr>
            <p:ph idx="1"/>
          </p:nvPr>
        </p:nvSpPr>
        <p:spPr/>
        <p:txBody>
          <a:bodyPr/>
          <a:lstStyle/>
          <a:p>
            <a:r>
              <a:rPr lang="en-US" b="0" i="0" u="none" strike="noStrike" dirty="0">
                <a:solidFill>
                  <a:srgbClr val="000000"/>
                </a:solidFill>
                <a:effectLst/>
                <a:latin typeface="Poppins" pitchFamily="2" charset="77"/>
              </a:rPr>
              <a:t>Ensure that visualizations are</a:t>
            </a:r>
            <a:r>
              <a:rPr lang="en-US" b="1" i="0" u="none" strike="noStrike" dirty="0">
                <a:solidFill>
                  <a:srgbClr val="000000"/>
                </a:solidFill>
                <a:effectLst/>
                <a:latin typeface="Poppins" pitchFamily="2" charset="77"/>
              </a:rPr>
              <a:t> accessible</a:t>
            </a:r>
            <a:r>
              <a:rPr lang="en-US" b="0" i="0" u="none" strike="noStrike" dirty="0">
                <a:solidFill>
                  <a:srgbClr val="000000"/>
                </a:solidFill>
                <a:effectLst/>
                <a:latin typeface="Poppins" pitchFamily="2" charset="77"/>
              </a:rPr>
              <a:t> to all users, including those with disabilities. Provide </a:t>
            </a:r>
            <a:r>
              <a:rPr lang="en-US" b="1" i="0" u="none" strike="noStrike" dirty="0">
                <a:solidFill>
                  <a:srgbClr val="000000"/>
                </a:solidFill>
                <a:effectLst/>
                <a:latin typeface="Poppins" pitchFamily="2" charset="77"/>
              </a:rPr>
              <a:t>alternative text for images</a:t>
            </a:r>
            <a:r>
              <a:rPr lang="en-US" b="0" i="0" u="none" strike="noStrike" dirty="0">
                <a:solidFill>
                  <a:srgbClr val="000000"/>
                </a:solidFill>
                <a:effectLst/>
                <a:latin typeface="Poppins" pitchFamily="2" charset="77"/>
              </a:rPr>
              <a:t>, </a:t>
            </a:r>
            <a:r>
              <a:rPr lang="en-US" b="1" i="0" u="none" strike="noStrike" dirty="0">
                <a:solidFill>
                  <a:srgbClr val="000000"/>
                </a:solidFill>
                <a:effectLst/>
                <a:latin typeface="Poppins" pitchFamily="2" charset="77"/>
              </a:rPr>
              <a:t>use color contrasts</a:t>
            </a:r>
            <a:r>
              <a:rPr lang="en-US" b="0" i="0" u="none" strike="noStrike" dirty="0">
                <a:solidFill>
                  <a:srgbClr val="000000"/>
                </a:solidFill>
                <a:effectLst/>
                <a:latin typeface="Poppins" pitchFamily="2" charset="77"/>
              </a:rPr>
              <a:t>, and </a:t>
            </a:r>
            <a:r>
              <a:rPr lang="en-US" b="1" i="0" u="none" strike="noStrike" dirty="0">
                <a:solidFill>
                  <a:srgbClr val="000000"/>
                </a:solidFill>
                <a:effectLst/>
                <a:latin typeface="Poppins" pitchFamily="2" charset="77"/>
              </a:rPr>
              <a:t>choose readable fonts.</a:t>
            </a:r>
            <a:endParaRPr lang="en-US" b="0" i="0" u="none" strike="noStrike" dirty="0">
              <a:solidFill>
                <a:srgbClr val="000000"/>
              </a:solidFill>
              <a:effectLst/>
              <a:latin typeface="Poppins" pitchFamily="2" charset="77"/>
            </a:endParaRPr>
          </a:p>
          <a:p>
            <a:endParaRPr lang="en-US" dirty="0"/>
          </a:p>
        </p:txBody>
      </p:sp>
      <p:pic>
        <p:nvPicPr>
          <p:cNvPr id="4" name="Picture 2" descr="5 Tips on Designing Colorblind-Friendly Visualizations">
            <a:extLst>
              <a:ext uri="{FF2B5EF4-FFF2-40B4-BE49-F238E27FC236}">
                <a16:creationId xmlns:a16="http://schemas.microsoft.com/office/drawing/2014/main" id="{308DE911-A1A2-F447-1335-872A85DB48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931" y="3734035"/>
            <a:ext cx="3569166" cy="25222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Why Your Data Visualizations Should Be Colorblind-Friendly | by Leonie  Monigatti | Towards Data Science">
            <a:extLst>
              <a:ext uri="{FF2B5EF4-FFF2-40B4-BE49-F238E27FC236}">
                <a16:creationId xmlns:a16="http://schemas.microsoft.com/office/drawing/2014/main" id="{E5FA408B-4308-0653-0C6F-6C2914C492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20" r="5697"/>
          <a:stretch/>
        </p:blipFill>
        <p:spPr bwMode="auto">
          <a:xfrm>
            <a:off x="5172075" y="3600685"/>
            <a:ext cx="6586538" cy="2576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216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45C1633-819E-4556-CEC4-1421599A3DB8}"/>
              </a:ext>
            </a:extLst>
          </p:cNvPr>
          <p:cNvSpPr>
            <a:spLocks noGrp="1"/>
          </p:cNvSpPr>
          <p:nvPr>
            <p:ph type="title"/>
          </p:nvPr>
        </p:nvSpPr>
        <p:spPr/>
        <p:txBody>
          <a:bodyPr/>
          <a:lstStyle/>
          <a:p>
            <a:r>
              <a:rPr lang="en-US" dirty="0"/>
              <a:t>Principles</a:t>
            </a:r>
          </a:p>
        </p:txBody>
      </p:sp>
      <p:sp>
        <p:nvSpPr>
          <p:cNvPr id="7" name="Text Placeholder 6">
            <a:extLst>
              <a:ext uri="{FF2B5EF4-FFF2-40B4-BE49-F238E27FC236}">
                <a16:creationId xmlns:a16="http://schemas.microsoft.com/office/drawing/2014/main" id="{9297AD06-61CE-B534-E6DA-2DA72A696B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9296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276DC-45F7-AA8A-703E-17F296F184CA}"/>
              </a:ext>
            </a:extLst>
          </p:cNvPr>
          <p:cNvSpPr>
            <a:spLocks noGrp="1"/>
          </p:cNvSpPr>
          <p:nvPr>
            <p:ph type="title"/>
          </p:nvPr>
        </p:nvSpPr>
        <p:spPr/>
        <p:txBody>
          <a:bodyPr/>
          <a:lstStyle/>
          <a:p>
            <a:r>
              <a:rPr lang="en-US" b="0" i="0" u="none" strike="noStrike" dirty="0">
                <a:solidFill>
                  <a:srgbClr val="000000"/>
                </a:solidFill>
                <a:effectLst/>
                <a:latin typeface="Poppins" pitchFamily="2" charset="77"/>
              </a:rPr>
              <a:t>Failure to Explain Methodology</a:t>
            </a:r>
            <a:endParaRPr lang="en-US" dirty="0"/>
          </a:p>
        </p:txBody>
      </p:sp>
      <p:sp>
        <p:nvSpPr>
          <p:cNvPr id="3" name="Content Placeholder 2">
            <a:extLst>
              <a:ext uri="{FF2B5EF4-FFF2-40B4-BE49-F238E27FC236}">
                <a16:creationId xmlns:a16="http://schemas.microsoft.com/office/drawing/2014/main" id="{9A9E6BF9-04C5-8DDD-04B7-34C626A63E75}"/>
              </a:ext>
            </a:extLst>
          </p:cNvPr>
          <p:cNvSpPr>
            <a:spLocks noGrp="1"/>
          </p:cNvSpPr>
          <p:nvPr>
            <p:ph idx="1"/>
          </p:nvPr>
        </p:nvSpPr>
        <p:spPr/>
        <p:txBody>
          <a:bodyPr anchor="t"/>
          <a:lstStyle/>
          <a:p>
            <a:pPr algn="ctr"/>
            <a:r>
              <a:rPr lang="en-US" b="0" i="0" u="none" strike="noStrike" dirty="0">
                <a:solidFill>
                  <a:srgbClr val="000000"/>
                </a:solidFill>
                <a:effectLst/>
                <a:latin typeface="Poppins" pitchFamily="2" charset="77"/>
              </a:rPr>
              <a:t>Communicate the methods used to </a:t>
            </a:r>
            <a:r>
              <a:rPr lang="en-US" b="1" i="0" u="none" strike="noStrike" dirty="0">
                <a:solidFill>
                  <a:srgbClr val="000000"/>
                </a:solidFill>
                <a:effectLst/>
                <a:latin typeface="Poppins" pitchFamily="2" charset="77"/>
              </a:rPr>
              <a:t>collect, analyze, and visualize </a:t>
            </a:r>
            <a:r>
              <a:rPr lang="en-US" b="0" i="0" u="none" strike="noStrike" dirty="0">
                <a:solidFill>
                  <a:srgbClr val="000000"/>
                </a:solidFill>
                <a:effectLst/>
                <a:latin typeface="Poppins" pitchFamily="2" charset="77"/>
              </a:rPr>
              <a:t>data. Lack of transparency in methodology can raise doubts about the reliability of the information.</a:t>
            </a:r>
            <a:endParaRPr lang="en-US" dirty="0"/>
          </a:p>
        </p:txBody>
      </p:sp>
      <p:pic>
        <p:nvPicPr>
          <p:cNvPr id="7" name="Picture 6" descr="A map of the united states&#10;&#10;AI-generated content may be incorrect.">
            <a:extLst>
              <a:ext uri="{FF2B5EF4-FFF2-40B4-BE49-F238E27FC236}">
                <a16:creationId xmlns:a16="http://schemas.microsoft.com/office/drawing/2014/main" id="{275C1518-FD90-FBAC-E3DD-68E0396F9DB8}"/>
              </a:ext>
            </a:extLst>
          </p:cNvPr>
          <p:cNvPicPr>
            <a:picLocks noChangeAspect="1"/>
          </p:cNvPicPr>
          <p:nvPr/>
        </p:nvPicPr>
        <p:blipFill>
          <a:blip r:embed="rId2"/>
          <a:srcRect t="34755" b="33769"/>
          <a:stretch>
            <a:fillRect/>
          </a:stretch>
        </p:blipFill>
        <p:spPr>
          <a:xfrm>
            <a:off x="3885840" y="3842662"/>
            <a:ext cx="4420320" cy="3015338"/>
          </a:xfrm>
          <a:prstGeom prst="rect">
            <a:avLst/>
          </a:prstGeom>
        </p:spPr>
      </p:pic>
    </p:spTree>
    <p:extLst>
      <p:ext uri="{BB962C8B-B14F-4D97-AF65-F5344CB8AC3E}">
        <p14:creationId xmlns:p14="http://schemas.microsoft.com/office/powerpoint/2010/main" val="1225930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858FD5BD-9C26-0944-DDDC-396CE911BF10}"/>
              </a:ext>
            </a:extLst>
          </p:cNvPr>
          <p:cNvPicPr>
            <a:picLocks noGrp="1" noChangeAspect="1"/>
          </p:cNvPicPr>
          <p:nvPr>
            <p:ph idx="1"/>
          </p:nvPr>
        </p:nvPicPr>
        <p:blipFill>
          <a:blip r:embed="rId2"/>
          <a:stretch>
            <a:fillRect/>
          </a:stretch>
        </p:blipFill>
        <p:spPr>
          <a:xfrm>
            <a:off x="1960173" y="0"/>
            <a:ext cx="7755327" cy="6889726"/>
          </a:xfrm>
        </p:spPr>
      </p:pic>
    </p:spTree>
    <p:extLst>
      <p:ext uri="{BB962C8B-B14F-4D97-AF65-F5344CB8AC3E}">
        <p14:creationId xmlns:p14="http://schemas.microsoft.com/office/powerpoint/2010/main" val="268809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D455C-248F-ACD9-5667-4045F0360895}"/>
              </a:ext>
            </a:extLst>
          </p:cNvPr>
          <p:cNvSpPr>
            <a:spLocks noGrp="1"/>
          </p:cNvSpPr>
          <p:nvPr>
            <p:ph type="title"/>
          </p:nvPr>
        </p:nvSpPr>
        <p:spPr/>
        <p:txBody>
          <a:bodyPr/>
          <a:lstStyle/>
          <a:p>
            <a:r>
              <a:rPr lang="en-US" dirty="0"/>
              <a:t>Principles</a:t>
            </a:r>
          </a:p>
        </p:txBody>
      </p:sp>
      <p:sp>
        <p:nvSpPr>
          <p:cNvPr id="3" name="Content Placeholder 2">
            <a:extLst>
              <a:ext uri="{FF2B5EF4-FFF2-40B4-BE49-F238E27FC236}">
                <a16:creationId xmlns:a16="http://schemas.microsoft.com/office/drawing/2014/main" id="{BF877BBC-640A-3652-DEB0-547A7EA3C5BA}"/>
              </a:ext>
            </a:extLst>
          </p:cNvPr>
          <p:cNvSpPr>
            <a:spLocks noGrp="1"/>
          </p:cNvSpPr>
          <p:nvPr>
            <p:ph idx="1"/>
          </p:nvPr>
        </p:nvSpPr>
        <p:spPr/>
        <p:txBody>
          <a:bodyPr>
            <a:normAutofit/>
          </a:bodyPr>
          <a:lstStyle/>
          <a:p>
            <a:pPr algn="l"/>
            <a:r>
              <a:rPr lang="en-US" b="0" i="0" u="none" strike="noStrike" dirty="0">
                <a:solidFill>
                  <a:srgbClr val="000000"/>
                </a:solidFill>
                <a:effectLst/>
                <a:latin typeface="Poppins" pitchFamily="2" charset="77"/>
              </a:rPr>
              <a:t>Accuracy and Honesty</a:t>
            </a:r>
          </a:p>
          <a:p>
            <a:pPr algn="l"/>
            <a:r>
              <a:rPr lang="en-US" b="0" i="0" u="none" strike="noStrike" dirty="0">
                <a:solidFill>
                  <a:srgbClr val="000000"/>
                </a:solidFill>
                <a:effectLst/>
                <a:latin typeface="Poppins" pitchFamily="2" charset="77"/>
              </a:rPr>
              <a:t>Clarity and Simplicity</a:t>
            </a:r>
          </a:p>
          <a:p>
            <a:pPr algn="l"/>
            <a:r>
              <a:rPr lang="en-US" b="0" i="0" u="none" strike="noStrike" dirty="0">
                <a:solidFill>
                  <a:srgbClr val="000000"/>
                </a:solidFill>
                <a:effectLst/>
                <a:latin typeface="Poppins" pitchFamily="2" charset="77"/>
              </a:rPr>
              <a:t>Fairness and Objectivity</a:t>
            </a:r>
          </a:p>
          <a:p>
            <a:pPr algn="l"/>
            <a:r>
              <a:rPr lang="en-US" b="0" i="0" u="none" strike="noStrike" dirty="0">
                <a:solidFill>
                  <a:srgbClr val="000000"/>
                </a:solidFill>
                <a:effectLst/>
                <a:latin typeface="Poppins" pitchFamily="2" charset="77"/>
              </a:rPr>
              <a:t>Privacy and Trust:</a:t>
            </a:r>
          </a:p>
          <a:p>
            <a:pPr algn="l"/>
            <a:r>
              <a:rPr lang="en-US" b="0" i="0" u="none" strike="noStrike" dirty="0">
                <a:solidFill>
                  <a:srgbClr val="000000"/>
                </a:solidFill>
                <a:effectLst/>
                <a:latin typeface="Poppins" pitchFamily="2" charset="77"/>
              </a:rPr>
              <a:t>Inclusiveness and Accessibility:</a:t>
            </a:r>
          </a:p>
        </p:txBody>
      </p:sp>
    </p:spTree>
    <p:extLst>
      <p:ext uri="{BB962C8B-B14F-4D97-AF65-F5344CB8AC3E}">
        <p14:creationId xmlns:p14="http://schemas.microsoft.com/office/powerpoint/2010/main" val="2582302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BAE81-DDAF-87BE-4C79-45C43148A613}"/>
              </a:ext>
            </a:extLst>
          </p:cNvPr>
          <p:cNvSpPr>
            <a:spLocks noGrp="1"/>
          </p:cNvSpPr>
          <p:nvPr>
            <p:ph type="title"/>
          </p:nvPr>
        </p:nvSpPr>
        <p:spPr/>
        <p:txBody>
          <a:bodyPr/>
          <a:lstStyle/>
          <a:p>
            <a:r>
              <a:rPr lang="en-US" b="0" i="0" u="none" strike="noStrike" dirty="0">
                <a:solidFill>
                  <a:srgbClr val="000000"/>
                </a:solidFill>
                <a:effectLst/>
                <a:latin typeface="Poppins" pitchFamily="2" charset="77"/>
              </a:rPr>
              <a:t>Accuracy and Honesty:</a:t>
            </a:r>
            <a:endParaRPr lang="en-US" dirty="0"/>
          </a:p>
        </p:txBody>
      </p:sp>
      <p:sp>
        <p:nvSpPr>
          <p:cNvPr id="3" name="Content Placeholder 2">
            <a:extLst>
              <a:ext uri="{FF2B5EF4-FFF2-40B4-BE49-F238E27FC236}">
                <a16:creationId xmlns:a16="http://schemas.microsoft.com/office/drawing/2014/main" id="{7BC51281-054E-F000-FBB7-C0DCD31FB9C5}"/>
              </a:ext>
            </a:extLst>
          </p:cNvPr>
          <p:cNvSpPr>
            <a:spLocks noGrp="1"/>
          </p:cNvSpPr>
          <p:nvPr>
            <p:ph idx="1"/>
          </p:nvPr>
        </p:nvSpPr>
        <p:spPr/>
        <p:txBody>
          <a:bodyPr/>
          <a:lstStyle/>
          <a:p>
            <a:r>
              <a:rPr lang="en-US" b="0" i="0" u="none" strike="noStrike" dirty="0">
                <a:solidFill>
                  <a:srgbClr val="000000"/>
                </a:solidFill>
                <a:effectLst/>
                <a:latin typeface="Poppins" pitchFamily="2" charset="77"/>
              </a:rPr>
              <a:t>Accurate and honest data visualizations</a:t>
            </a:r>
            <a:r>
              <a:rPr lang="en-US" b="1" i="0" u="none" strike="noStrike" dirty="0">
                <a:solidFill>
                  <a:srgbClr val="000000"/>
                </a:solidFill>
                <a:effectLst/>
                <a:latin typeface="Poppins" pitchFamily="2" charset="77"/>
              </a:rPr>
              <a:t> </a:t>
            </a:r>
            <a:r>
              <a:rPr lang="en-US" b="0" i="0" u="none" strike="noStrike" dirty="0">
                <a:solidFill>
                  <a:srgbClr val="000000"/>
                </a:solidFill>
                <a:effectLst/>
                <a:latin typeface="Poppins" pitchFamily="2" charset="77"/>
              </a:rPr>
              <a:t>build </a:t>
            </a:r>
            <a:r>
              <a:rPr lang="en-US" b="1" i="0" u="none" strike="noStrike" dirty="0">
                <a:solidFill>
                  <a:srgbClr val="000000"/>
                </a:solidFill>
                <a:effectLst/>
                <a:latin typeface="Poppins" pitchFamily="2" charset="77"/>
              </a:rPr>
              <a:t>trust </a:t>
            </a:r>
            <a:r>
              <a:rPr lang="en-US" b="0" i="0" u="none" strike="noStrike" dirty="0">
                <a:solidFill>
                  <a:srgbClr val="000000"/>
                </a:solidFill>
                <a:effectLst/>
                <a:latin typeface="Poppins" pitchFamily="2" charset="77"/>
              </a:rPr>
              <a:t>by providing a </a:t>
            </a:r>
            <a:r>
              <a:rPr lang="en-US" b="1" i="0" u="none" strike="noStrike" dirty="0">
                <a:solidFill>
                  <a:srgbClr val="000000"/>
                </a:solidFill>
                <a:effectLst/>
                <a:latin typeface="Poppins" pitchFamily="2" charset="77"/>
              </a:rPr>
              <a:t>reliable representation</a:t>
            </a:r>
            <a:r>
              <a:rPr lang="en-US" b="0" i="0" u="none" strike="noStrike" dirty="0">
                <a:solidFill>
                  <a:srgbClr val="000000"/>
                </a:solidFill>
                <a:effectLst/>
                <a:latin typeface="Poppins" pitchFamily="2" charset="77"/>
              </a:rPr>
              <a:t> of information. This helps make informed decisions based on factual data, rather than distorted or manipulated visuals.</a:t>
            </a:r>
          </a:p>
          <a:p>
            <a:endParaRPr lang="en-US" b="0" i="0" u="none" strike="noStrike" dirty="0">
              <a:solidFill>
                <a:srgbClr val="000000"/>
              </a:solidFill>
              <a:effectLst/>
              <a:latin typeface="Poppins" pitchFamily="2" charset="77"/>
            </a:endParaRPr>
          </a:p>
          <a:p>
            <a:endParaRPr lang="en-US" dirty="0"/>
          </a:p>
        </p:txBody>
      </p:sp>
      <p:pic>
        <p:nvPicPr>
          <p:cNvPr id="9218" name="Picture 2" descr="A Guide To Bad &amp; Misleading Data Visualization Examples">
            <a:extLst>
              <a:ext uri="{FF2B5EF4-FFF2-40B4-BE49-F238E27FC236}">
                <a16:creationId xmlns:a16="http://schemas.microsoft.com/office/drawing/2014/main" id="{4A24475B-BD24-7A8E-C810-5CD9EFCDA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4952" y="3429000"/>
            <a:ext cx="5390055" cy="3243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060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BD109-0185-039C-5055-37F7907E2046}"/>
              </a:ext>
            </a:extLst>
          </p:cNvPr>
          <p:cNvSpPr>
            <a:spLocks noGrp="1"/>
          </p:cNvSpPr>
          <p:nvPr>
            <p:ph type="title"/>
          </p:nvPr>
        </p:nvSpPr>
        <p:spPr/>
        <p:txBody>
          <a:bodyPr/>
          <a:lstStyle/>
          <a:p>
            <a:r>
              <a:rPr lang="en-US" b="0" i="0" u="none" strike="noStrike" dirty="0">
                <a:solidFill>
                  <a:srgbClr val="000000"/>
                </a:solidFill>
                <a:effectLst/>
                <a:latin typeface="Poppins" pitchFamily="2" charset="77"/>
              </a:rPr>
              <a:t>Clarity and Simplicity</a:t>
            </a:r>
            <a:endParaRPr lang="en-US" dirty="0"/>
          </a:p>
        </p:txBody>
      </p:sp>
      <p:sp>
        <p:nvSpPr>
          <p:cNvPr id="3" name="Content Placeholder 2">
            <a:extLst>
              <a:ext uri="{FF2B5EF4-FFF2-40B4-BE49-F238E27FC236}">
                <a16:creationId xmlns:a16="http://schemas.microsoft.com/office/drawing/2014/main" id="{335E00C4-CAC4-F497-1B3B-809D73C9518A}"/>
              </a:ext>
            </a:extLst>
          </p:cNvPr>
          <p:cNvSpPr>
            <a:spLocks noGrp="1"/>
          </p:cNvSpPr>
          <p:nvPr>
            <p:ph idx="1"/>
          </p:nvPr>
        </p:nvSpPr>
        <p:spPr/>
        <p:txBody>
          <a:bodyPr/>
          <a:lstStyle/>
          <a:p>
            <a:pPr algn="l"/>
            <a:r>
              <a:rPr lang="en-US" b="0" i="0" u="none" strike="noStrike" dirty="0">
                <a:solidFill>
                  <a:srgbClr val="000000"/>
                </a:solidFill>
                <a:effectLst/>
                <a:latin typeface="Poppins" pitchFamily="2" charset="77"/>
              </a:rPr>
              <a:t>Clear and simple visualizations enhance understanding, making </a:t>
            </a:r>
            <a:r>
              <a:rPr lang="en-US" b="1" i="0" u="none" strike="noStrike" dirty="0">
                <a:solidFill>
                  <a:srgbClr val="000000"/>
                </a:solidFill>
                <a:effectLst/>
                <a:latin typeface="Poppins" pitchFamily="2" charset="77"/>
              </a:rPr>
              <a:t>complex data</a:t>
            </a:r>
            <a:r>
              <a:rPr lang="en-US" b="0" i="0" u="none" strike="noStrike" dirty="0">
                <a:solidFill>
                  <a:srgbClr val="000000"/>
                </a:solidFill>
                <a:effectLst/>
                <a:latin typeface="Poppins" pitchFamily="2" charset="77"/>
              </a:rPr>
              <a:t> more </a:t>
            </a:r>
            <a:r>
              <a:rPr lang="en-US" b="1" i="0" u="none" strike="noStrike" dirty="0">
                <a:solidFill>
                  <a:srgbClr val="000000"/>
                </a:solidFill>
                <a:effectLst/>
                <a:latin typeface="Poppins" pitchFamily="2" charset="77"/>
              </a:rPr>
              <a:t>accessible</a:t>
            </a:r>
            <a:r>
              <a:rPr lang="en-US" b="0" i="0" u="none" strike="noStrike" dirty="0">
                <a:solidFill>
                  <a:srgbClr val="000000"/>
                </a:solidFill>
                <a:effectLst/>
                <a:latin typeface="Poppins" pitchFamily="2" charset="77"/>
              </a:rPr>
              <a:t> to a broader audience. Balancing </a:t>
            </a:r>
            <a:r>
              <a:rPr lang="en-US" b="1" i="0" u="none" strike="noStrike" dirty="0">
                <a:solidFill>
                  <a:srgbClr val="000000"/>
                </a:solidFill>
                <a:effectLst/>
                <a:latin typeface="Poppins" pitchFamily="2" charset="77"/>
              </a:rPr>
              <a:t>aesthetics </a:t>
            </a:r>
            <a:r>
              <a:rPr lang="en-US" b="0" i="0" u="none" strike="noStrike" dirty="0">
                <a:solidFill>
                  <a:srgbClr val="000000"/>
                </a:solidFill>
                <a:effectLst/>
                <a:latin typeface="Poppins" pitchFamily="2" charset="77"/>
              </a:rPr>
              <a:t>with </a:t>
            </a:r>
            <a:r>
              <a:rPr lang="en-US" b="1" i="0" u="none" strike="noStrike" dirty="0">
                <a:solidFill>
                  <a:srgbClr val="000000"/>
                </a:solidFill>
                <a:effectLst/>
                <a:latin typeface="Poppins" pitchFamily="2" charset="77"/>
              </a:rPr>
              <a:t>functionality</a:t>
            </a:r>
            <a:r>
              <a:rPr lang="en-US" b="0" i="0" u="none" strike="noStrike" dirty="0">
                <a:solidFill>
                  <a:srgbClr val="000000"/>
                </a:solidFill>
                <a:effectLst/>
                <a:latin typeface="Poppins" pitchFamily="2" charset="77"/>
              </a:rPr>
              <a:t> ensures that the message is easily comprehensible without unnecessary complexity.</a:t>
            </a:r>
          </a:p>
          <a:p>
            <a:pPr algn="l"/>
            <a:endParaRPr lang="en-US" b="0" i="0" u="none" strike="noStrike" dirty="0">
              <a:solidFill>
                <a:srgbClr val="000000"/>
              </a:solidFill>
              <a:effectLst/>
              <a:latin typeface="Poppins" pitchFamily="2" charset="77"/>
            </a:endParaRPr>
          </a:p>
        </p:txBody>
      </p:sp>
      <p:pic>
        <p:nvPicPr>
          <p:cNvPr id="10244" name="Picture 4" descr="8 Data Visualization Examples: Turning Data into Engaging Visuals">
            <a:extLst>
              <a:ext uri="{FF2B5EF4-FFF2-40B4-BE49-F238E27FC236}">
                <a16:creationId xmlns:a16="http://schemas.microsoft.com/office/drawing/2014/main" id="{AB726302-C2EB-4F32-4C87-EC8BD0CB9C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92" t="36178" r="2568" b="6876"/>
          <a:stretch/>
        </p:blipFill>
        <p:spPr bwMode="auto">
          <a:xfrm>
            <a:off x="2790496" y="4213797"/>
            <a:ext cx="7141780" cy="2423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410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93EAE-23CD-0C72-6140-1FAE395163A8}"/>
              </a:ext>
            </a:extLst>
          </p:cNvPr>
          <p:cNvSpPr>
            <a:spLocks noGrp="1"/>
          </p:cNvSpPr>
          <p:nvPr>
            <p:ph type="title"/>
          </p:nvPr>
        </p:nvSpPr>
        <p:spPr/>
        <p:txBody>
          <a:bodyPr/>
          <a:lstStyle/>
          <a:p>
            <a:r>
              <a:rPr lang="en-US" b="0" i="0" u="none" strike="noStrike" dirty="0">
                <a:solidFill>
                  <a:srgbClr val="000000"/>
                </a:solidFill>
                <a:effectLst/>
                <a:latin typeface="Poppins" pitchFamily="2" charset="77"/>
              </a:rPr>
              <a:t>Fairness and Objectivity</a:t>
            </a:r>
            <a:endParaRPr lang="en-US" dirty="0"/>
          </a:p>
        </p:txBody>
      </p:sp>
      <p:sp>
        <p:nvSpPr>
          <p:cNvPr id="3" name="Content Placeholder 2">
            <a:extLst>
              <a:ext uri="{FF2B5EF4-FFF2-40B4-BE49-F238E27FC236}">
                <a16:creationId xmlns:a16="http://schemas.microsoft.com/office/drawing/2014/main" id="{28320979-BC4A-81F7-FD77-707A30DA4955}"/>
              </a:ext>
            </a:extLst>
          </p:cNvPr>
          <p:cNvSpPr>
            <a:spLocks noGrp="1"/>
          </p:cNvSpPr>
          <p:nvPr>
            <p:ph idx="1"/>
          </p:nvPr>
        </p:nvSpPr>
        <p:spPr/>
        <p:txBody>
          <a:bodyPr/>
          <a:lstStyle/>
          <a:p>
            <a:pPr algn="l"/>
            <a:r>
              <a:rPr lang="en-US" b="0" i="0" u="none" strike="noStrike" dirty="0">
                <a:solidFill>
                  <a:srgbClr val="000000"/>
                </a:solidFill>
                <a:effectLst/>
                <a:latin typeface="Poppins" pitchFamily="2" charset="77"/>
              </a:rPr>
              <a:t>Striving for objectivity in data presentation fosters fairness and prevents the introduction of </a:t>
            </a:r>
            <a:r>
              <a:rPr lang="en-US" b="1" i="0" u="none" strike="noStrike" dirty="0">
                <a:solidFill>
                  <a:srgbClr val="000000"/>
                </a:solidFill>
                <a:effectLst/>
                <a:latin typeface="Poppins" pitchFamily="2" charset="77"/>
              </a:rPr>
              <a:t>personal bias </a:t>
            </a:r>
            <a:r>
              <a:rPr lang="en-US" b="0" i="0" u="none" strike="noStrike" dirty="0">
                <a:solidFill>
                  <a:srgbClr val="000000"/>
                </a:solidFill>
                <a:effectLst/>
                <a:latin typeface="Poppins" pitchFamily="2" charset="77"/>
              </a:rPr>
              <a:t>or </a:t>
            </a:r>
            <a:r>
              <a:rPr lang="en-US" b="1" i="0" u="none" strike="noStrike" dirty="0">
                <a:solidFill>
                  <a:srgbClr val="000000"/>
                </a:solidFill>
                <a:effectLst/>
                <a:latin typeface="Poppins" pitchFamily="2" charset="77"/>
              </a:rPr>
              <a:t>stereotypes</a:t>
            </a:r>
            <a:r>
              <a:rPr lang="en-US" b="0" i="0" u="none" strike="noStrike" dirty="0">
                <a:solidFill>
                  <a:srgbClr val="000000"/>
                </a:solidFill>
                <a:effectLst/>
                <a:latin typeface="Poppins" pitchFamily="2" charset="77"/>
              </a:rPr>
              <a:t>. Transparent communication about data sources and methodology promotes credibility and fair interpretation.</a:t>
            </a:r>
          </a:p>
          <a:p>
            <a:endParaRPr lang="en-US" dirty="0"/>
          </a:p>
        </p:txBody>
      </p:sp>
      <p:pic>
        <p:nvPicPr>
          <p:cNvPr id="11266" name="Picture 2" descr="Do No Harm Guide Transcript">
            <a:extLst>
              <a:ext uri="{FF2B5EF4-FFF2-40B4-BE49-F238E27FC236}">
                <a16:creationId xmlns:a16="http://schemas.microsoft.com/office/drawing/2014/main" id="{3211C8C8-49DD-D508-4E5D-2987D2B2FF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48" t="15926" r="12241" b="8902"/>
          <a:stretch/>
        </p:blipFill>
        <p:spPr bwMode="auto">
          <a:xfrm>
            <a:off x="3799489" y="3751341"/>
            <a:ext cx="5092262" cy="3106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392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3C7A-BF21-DEE7-0074-0407772BA3CC}"/>
              </a:ext>
            </a:extLst>
          </p:cNvPr>
          <p:cNvSpPr>
            <a:spLocks noGrp="1"/>
          </p:cNvSpPr>
          <p:nvPr>
            <p:ph type="title"/>
          </p:nvPr>
        </p:nvSpPr>
        <p:spPr/>
        <p:txBody>
          <a:bodyPr/>
          <a:lstStyle/>
          <a:p>
            <a:r>
              <a:rPr lang="en-US" b="0" i="0" u="none" strike="noStrike" dirty="0">
                <a:solidFill>
                  <a:srgbClr val="000000"/>
                </a:solidFill>
                <a:effectLst/>
                <a:latin typeface="Poppins" pitchFamily="2" charset="77"/>
              </a:rPr>
              <a:t>Privacy and Trust</a:t>
            </a:r>
            <a:endParaRPr lang="en-US" dirty="0"/>
          </a:p>
        </p:txBody>
      </p:sp>
      <p:sp>
        <p:nvSpPr>
          <p:cNvPr id="3" name="Content Placeholder 2">
            <a:extLst>
              <a:ext uri="{FF2B5EF4-FFF2-40B4-BE49-F238E27FC236}">
                <a16:creationId xmlns:a16="http://schemas.microsoft.com/office/drawing/2014/main" id="{E62E5095-E308-3C36-5D83-4B99D05C72C8}"/>
              </a:ext>
            </a:extLst>
          </p:cNvPr>
          <p:cNvSpPr>
            <a:spLocks noGrp="1"/>
          </p:cNvSpPr>
          <p:nvPr>
            <p:ph idx="1"/>
          </p:nvPr>
        </p:nvSpPr>
        <p:spPr>
          <a:xfrm>
            <a:off x="838200" y="1825625"/>
            <a:ext cx="5373414" cy="4351338"/>
          </a:xfrm>
        </p:spPr>
        <p:txBody>
          <a:bodyPr/>
          <a:lstStyle/>
          <a:p>
            <a:pPr algn="l"/>
            <a:r>
              <a:rPr lang="en-US" b="0" i="0" u="none" strike="noStrike" dirty="0">
                <a:solidFill>
                  <a:srgbClr val="000000"/>
                </a:solidFill>
                <a:effectLst/>
                <a:latin typeface="Poppins" pitchFamily="2" charset="77"/>
              </a:rPr>
              <a:t>Respecting </a:t>
            </a:r>
            <a:r>
              <a:rPr lang="en-US" b="1" i="0" u="none" strike="noStrike" dirty="0">
                <a:solidFill>
                  <a:srgbClr val="000000"/>
                </a:solidFill>
                <a:effectLst/>
                <a:latin typeface="Poppins" pitchFamily="2" charset="77"/>
              </a:rPr>
              <a:t>privacy </a:t>
            </a:r>
            <a:r>
              <a:rPr lang="en-US" b="0" i="0" u="none" strike="noStrike" dirty="0">
                <a:solidFill>
                  <a:srgbClr val="000000"/>
                </a:solidFill>
                <a:effectLst/>
                <a:latin typeface="Poppins" pitchFamily="2" charset="77"/>
              </a:rPr>
              <a:t>is critical in data visualization. Adhering to relevant laws and ethical guidelines protects sensitive information, preserving the trust of individuals and organizations.</a:t>
            </a:r>
          </a:p>
        </p:txBody>
      </p:sp>
      <p:pic>
        <p:nvPicPr>
          <p:cNvPr id="12290" name="Picture 2" descr="Classification Scheme for describing the literature on... | Download  Scientific Diagram">
            <a:extLst>
              <a:ext uri="{FF2B5EF4-FFF2-40B4-BE49-F238E27FC236}">
                <a16:creationId xmlns:a16="http://schemas.microsoft.com/office/drawing/2014/main" id="{68C0A7AC-8C62-170A-F1DA-214E3CCE91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862" y="760725"/>
            <a:ext cx="4469360" cy="5336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600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813C4-C01C-66DE-FDA6-92C497908699}"/>
              </a:ext>
            </a:extLst>
          </p:cNvPr>
          <p:cNvSpPr>
            <a:spLocks noGrp="1"/>
          </p:cNvSpPr>
          <p:nvPr>
            <p:ph type="title"/>
          </p:nvPr>
        </p:nvSpPr>
        <p:spPr/>
        <p:txBody>
          <a:bodyPr/>
          <a:lstStyle/>
          <a:p>
            <a:r>
              <a:rPr lang="en-US" b="0" i="0" u="none" strike="noStrike" dirty="0">
                <a:solidFill>
                  <a:srgbClr val="000000"/>
                </a:solidFill>
                <a:effectLst/>
                <a:latin typeface="Poppins" pitchFamily="2" charset="77"/>
              </a:rPr>
              <a:t>Inclusiveness and Accessibility</a:t>
            </a:r>
            <a:endParaRPr lang="en-US" dirty="0"/>
          </a:p>
        </p:txBody>
      </p:sp>
      <p:sp>
        <p:nvSpPr>
          <p:cNvPr id="3" name="Content Placeholder 2">
            <a:extLst>
              <a:ext uri="{FF2B5EF4-FFF2-40B4-BE49-F238E27FC236}">
                <a16:creationId xmlns:a16="http://schemas.microsoft.com/office/drawing/2014/main" id="{C6B0826A-D71D-001F-1C85-9B82C8B40F7D}"/>
              </a:ext>
            </a:extLst>
          </p:cNvPr>
          <p:cNvSpPr>
            <a:spLocks noGrp="1"/>
          </p:cNvSpPr>
          <p:nvPr>
            <p:ph idx="1"/>
          </p:nvPr>
        </p:nvSpPr>
        <p:spPr/>
        <p:txBody>
          <a:bodyPr/>
          <a:lstStyle/>
          <a:p>
            <a:pPr algn="l"/>
            <a:r>
              <a:rPr lang="en-US" b="0" i="0" u="none" strike="noStrike" dirty="0">
                <a:solidFill>
                  <a:srgbClr val="000000"/>
                </a:solidFill>
                <a:effectLst/>
                <a:latin typeface="Poppins" pitchFamily="2" charset="77"/>
              </a:rPr>
              <a:t>Ensuring that visualizations are inclusive and accessible to</a:t>
            </a:r>
            <a:r>
              <a:rPr lang="en-US" b="1" i="0" u="none" strike="noStrike" dirty="0">
                <a:solidFill>
                  <a:srgbClr val="000000"/>
                </a:solidFill>
                <a:effectLst/>
                <a:latin typeface="Poppins" pitchFamily="2" charset="77"/>
              </a:rPr>
              <a:t> diverse audiences </a:t>
            </a:r>
            <a:r>
              <a:rPr lang="en-US" b="0" i="0" u="none" strike="noStrike" dirty="0">
                <a:solidFill>
                  <a:srgbClr val="000000"/>
                </a:solidFill>
                <a:effectLst/>
                <a:latin typeface="Poppins" pitchFamily="2" charset="77"/>
              </a:rPr>
              <a:t>is an ethical imperative. Considering factors like </a:t>
            </a:r>
            <a:r>
              <a:rPr lang="en-US" b="1" i="0" u="none" strike="noStrike" dirty="0">
                <a:solidFill>
                  <a:srgbClr val="0270E0"/>
                </a:solidFill>
                <a:effectLst/>
                <a:latin typeface="Poppins" pitchFamily="2" charset="77"/>
                <a:hlinkClick r:id="rId3"/>
              </a:rPr>
              <a:t>color readability </a:t>
            </a:r>
            <a:r>
              <a:rPr lang="en-US" b="0" i="0" u="none" strike="noStrike" dirty="0">
                <a:solidFill>
                  <a:srgbClr val="000000"/>
                </a:solidFill>
                <a:effectLst/>
                <a:latin typeface="Poppins" pitchFamily="2" charset="77"/>
              </a:rPr>
              <a:t>for those with visual impairments and cultural sensitivities enhances accessibility.</a:t>
            </a:r>
          </a:p>
          <a:p>
            <a:endParaRPr lang="en-US" dirty="0"/>
          </a:p>
        </p:txBody>
      </p:sp>
      <p:pic>
        <p:nvPicPr>
          <p:cNvPr id="4" name="Picture 2" descr="5 Tips on Designing Colorblind-Friendly Visualizations">
            <a:extLst>
              <a:ext uri="{FF2B5EF4-FFF2-40B4-BE49-F238E27FC236}">
                <a16:creationId xmlns:a16="http://schemas.microsoft.com/office/drawing/2014/main" id="{C30F79AA-4BB3-2F34-CC7F-EC5F7B8F68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931" y="4049947"/>
            <a:ext cx="3569166" cy="25222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Why Your Data Visualizations Should Be Colorblind-Friendly | by Leonie  Monigatti | Towards Data Science">
            <a:extLst>
              <a:ext uri="{FF2B5EF4-FFF2-40B4-BE49-F238E27FC236}">
                <a16:creationId xmlns:a16="http://schemas.microsoft.com/office/drawing/2014/main" id="{232ADB3C-D419-0CF0-D054-73327760A7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20" r="5697"/>
          <a:stretch/>
        </p:blipFill>
        <p:spPr bwMode="auto">
          <a:xfrm>
            <a:off x="5172075" y="3916597"/>
            <a:ext cx="6586538" cy="2576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673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5FA637-E4AB-214C-219A-0C4C9867BDBE}"/>
              </a:ext>
            </a:extLst>
          </p:cNvPr>
          <p:cNvSpPr>
            <a:spLocks noGrp="1"/>
          </p:cNvSpPr>
          <p:nvPr>
            <p:ph type="title"/>
          </p:nvPr>
        </p:nvSpPr>
        <p:spPr/>
        <p:txBody>
          <a:bodyPr/>
          <a:lstStyle/>
          <a:p>
            <a:r>
              <a:rPr lang="en-US" dirty="0"/>
              <a:t>Pitfalls</a:t>
            </a:r>
          </a:p>
        </p:txBody>
      </p:sp>
      <p:sp>
        <p:nvSpPr>
          <p:cNvPr id="6" name="Text Placeholder 5">
            <a:extLst>
              <a:ext uri="{FF2B5EF4-FFF2-40B4-BE49-F238E27FC236}">
                <a16:creationId xmlns:a16="http://schemas.microsoft.com/office/drawing/2014/main" id="{9752F960-1805-DDFB-301C-C37B441A0E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82475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TotalTime>
  <Words>847</Words>
  <Application>Microsoft Macintosh PowerPoint</Application>
  <PresentationFormat>Widescreen</PresentationFormat>
  <Paragraphs>66</Paragraphs>
  <Slides>21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Aptos Display</vt:lpstr>
      <vt:lpstr>Arial</vt:lpstr>
      <vt:lpstr>Open Sans</vt:lpstr>
      <vt:lpstr>Poppins</vt:lpstr>
      <vt:lpstr>Office Theme</vt:lpstr>
      <vt:lpstr>Visualization Ethics</vt:lpstr>
      <vt:lpstr>Principles</vt:lpstr>
      <vt:lpstr>Principles</vt:lpstr>
      <vt:lpstr>Accuracy and Honesty:</vt:lpstr>
      <vt:lpstr>Clarity and Simplicity</vt:lpstr>
      <vt:lpstr>Fairness and Objectivity</vt:lpstr>
      <vt:lpstr>Privacy and Trust</vt:lpstr>
      <vt:lpstr>Inclusiveness and Accessibility</vt:lpstr>
      <vt:lpstr>Pitfalls</vt:lpstr>
      <vt:lpstr>Pitfalls</vt:lpstr>
      <vt:lpstr>Misleading Scaling</vt:lpstr>
      <vt:lpstr>Cherry-Picking Data</vt:lpstr>
      <vt:lpstr>Inaccurate Visual Representations</vt:lpstr>
      <vt:lpstr>Ambiguous Labels and Legends</vt:lpstr>
      <vt:lpstr>Out-of-Context Data</vt:lpstr>
      <vt:lpstr>Biased Color Usage</vt:lpstr>
      <vt:lpstr>Overemphasis on Outliers</vt:lpstr>
      <vt:lpstr>Failure to Update</vt:lpstr>
      <vt:lpstr>Lack of Accessibility</vt:lpstr>
      <vt:lpstr>Failure to Explain Methodology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Laurie Jones</dc:creator>
  <cp:lastModifiedBy>Laurie Jones</cp:lastModifiedBy>
  <cp:revision>1</cp:revision>
  <dcterms:created xsi:type="dcterms:W3CDTF">2024-07-09T06:20:29Z</dcterms:created>
  <dcterms:modified xsi:type="dcterms:W3CDTF">2025-07-06T17:59:10Z</dcterms:modified>
</cp:coreProperties>
</file>